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8"/>
  </p:notesMasterIdLst>
  <p:handoutMasterIdLst>
    <p:handoutMasterId r:id="rId19"/>
  </p:handoutMasterIdLst>
  <p:sldIdLst>
    <p:sldId id="331" r:id="rId3"/>
    <p:sldId id="448" r:id="rId4"/>
    <p:sldId id="950" r:id="rId5"/>
    <p:sldId id="333" r:id="rId6"/>
    <p:sldId id="530" r:id="rId7"/>
    <p:sldId id="546" r:id="rId8"/>
    <p:sldId id="543" r:id="rId9"/>
    <p:sldId id="577" r:id="rId10"/>
    <p:sldId id="998" r:id="rId11"/>
    <p:sldId id="416" r:id="rId12"/>
    <p:sldId id="997" r:id="rId13"/>
    <p:sldId id="412" r:id="rId14"/>
    <p:sldId id="996" r:id="rId15"/>
    <p:sldId id="300" r:id="rId16"/>
    <p:sldId id="32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82" autoAdjust="0"/>
    <p:restoredTop sz="84292" autoAdjust="0"/>
  </p:normalViewPr>
  <p:slideViewPr>
    <p:cSldViewPr>
      <p:cViewPr varScale="1">
        <p:scale>
          <a:sx n="56" d="100"/>
          <a:sy n="56" d="100"/>
        </p:scale>
        <p:origin x="331" y="3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64591231651598E-2"/>
          <c:y val="0"/>
          <c:w val="0.72702075435015068"/>
          <c:h val="1"/>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14B-014E-8D2B-6CBE86F5BBA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14B-014E-8D2B-6CBE86F5BBA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14B-014E-8D2B-6CBE86F5BBA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14B-014E-8D2B-6CBE86F5BBA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14B-014E-8D2B-6CBE86F5BBA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14B-014E-8D2B-6CBE86F5BBA3}"/>
              </c:ext>
            </c:extLst>
          </c:dPt>
          <c:dLbls>
            <c:dLbl>
              <c:idx val="3"/>
              <c:layout>
                <c:manualLayout>
                  <c:x val="9.3896713615023476E-3"/>
                  <c:y val="-2.3494860499265892E-2"/>
                </c:manualLayout>
              </c:layout>
              <c:showLegendKey val="0"/>
              <c:showVal val="0"/>
              <c:showCatName val="1"/>
              <c:showSerName val="0"/>
              <c:showPercent val="0"/>
              <c:showBubbleSize val="0"/>
              <c:extLst>
                <c:ext xmlns:c15="http://schemas.microsoft.com/office/drawing/2012/chart" uri="{CE6537A1-D6FC-4f65-9D91-7224C49458BB}">
                  <c15:layout>
                    <c:manualLayout>
                      <c:w val="0.23970666518797826"/>
                      <c:h val="9.4743024963289277E-2"/>
                    </c:manualLayout>
                  </c15:layout>
                </c:ext>
                <c:ext xmlns:c16="http://schemas.microsoft.com/office/drawing/2014/chart" uri="{C3380CC4-5D6E-409C-BE32-E72D297353CC}">
                  <c16:uniqueId val="{00000007-014B-014E-8D2B-6CBE86F5BBA3}"/>
                </c:ext>
              </c:extLst>
            </c:dLbl>
            <c:spPr>
              <a:noFill/>
              <a:ln>
                <a:noFill/>
              </a:ln>
              <a:effectLst/>
            </c:spPr>
            <c:txPr>
              <a:bodyPr rot="0" spcFirstLastPara="1" vertOverflow="ellipsis" vert="horz" wrap="square" anchor="ctr" anchorCtr="1"/>
              <a:lstStyle/>
              <a:p>
                <a:pPr>
                  <a:defRPr sz="1300"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Risk</c:v>
                </c:pt>
                <c:pt idx="1">
                  <c:v>Need</c:v>
                </c:pt>
                <c:pt idx="2">
                  <c:v>Responsivity</c:v>
                </c:pt>
                <c:pt idx="3">
                  <c:v>Implementation</c:v>
                </c:pt>
                <c:pt idx="4">
                  <c:v>Dosage</c:v>
                </c:pt>
                <c:pt idx="5">
                  <c:v>Structure</c:v>
                </c:pt>
              </c:strCache>
            </c:strRef>
          </c:cat>
          <c:val>
            <c:numRef>
              <c:f>Sheet1!$B$2:$B$7</c:f>
              <c:numCache>
                <c:formatCode>General</c:formatCode>
                <c:ptCount val="6"/>
                <c:pt idx="0">
                  <c:v>1</c:v>
                </c:pt>
                <c:pt idx="1">
                  <c:v>1</c:v>
                </c:pt>
                <c:pt idx="2">
                  <c:v>1</c:v>
                </c:pt>
                <c:pt idx="3">
                  <c:v>2</c:v>
                </c:pt>
                <c:pt idx="4">
                  <c:v>1</c:v>
                </c:pt>
                <c:pt idx="5">
                  <c:v>1</c:v>
                </c:pt>
              </c:numCache>
            </c:numRef>
          </c:val>
          <c:extLst>
            <c:ext xmlns:c16="http://schemas.microsoft.com/office/drawing/2014/chart" uri="{C3380CC4-5D6E-409C-BE32-E72D297353CC}">
              <c16:uniqueId val="{0000000C-014B-014E-8D2B-6CBE86F5BBA3}"/>
            </c:ext>
          </c:extLst>
        </c:ser>
        <c:dLbls>
          <c:showLegendKey val="0"/>
          <c:showVal val="0"/>
          <c:showCatName val="1"/>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1"/>
    <c:plotArea>
      <c:layout>
        <c:manualLayout>
          <c:layoutTarget val="inner"/>
          <c:xMode val="edge"/>
          <c:yMode val="edge"/>
          <c:x val="0.33190375377606102"/>
          <c:y val="0"/>
          <c:w val="0.631712598425197"/>
          <c:h val="0.68837632364919898"/>
        </c:manualLayout>
      </c:layout>
      <c:barChart>
        <c:barDir val="bar"/>
        <c:grouping val="clustered"/>
        <c:varyColors val="0"/>
        <c:ser>
          <c:idx val="0"/>
          <c:order val="0"/>
          <c:tx>
            <c:strRef>
              <c:f>Sheet1!$B$1</c:f>
              <c:strCache>
                <c:ptCount val="1"/>
                <c:pt idx="0">
                  <c:v>% Difference in Recidivism</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Low Score (N=24)</c:v>
                </c:pt>
                <c:pt idx="1">
                  <c:v>Moderate Score (N=13)</c:v>
                </c:pt>
                <c:pt idx="2">
                  <c:v>High Score (N=1)</c:v>
                </c:pt>
              </c:strCache>
            </c:strRef>
          </c:cat>
          <c:val>
            <c:numRef>
              <c:f>Sheet1!$B$2:$B$4</c:f>
              <c:numCache>
                <c:formatCode>0%</c:formatCode>
                <c:ptCount val="3"/>
                <c:pt idx="0">
                  <c:v>0.02</c:v>
                </c:pt>
                <c:pt idx="1">
                  <c:v>0.08</c:v>
                </c:pt>
                <c:pt idx="2">
                  <c:v>0.22</c:v>
                </c:pt>
              </c:numCache>
            </c:numRef>
          </c:val>
          <c:extLst>
            <c:ext xmlns:c16="http://schemas.microsoft.com/office/drawing/2014/chart" uri="{C3380CC4-5D6E-409C-BE32-E72D297353CC}">
              <c16:uniqueId val="{00000000-0CAA-4847-8987-017FADE8B8E1}"/>
            </c:ext>
          </c:extLst>
        </c:ser>
        <c:ser>
          <c:idx val="1"/>
          <c:order val="1"/>
          <c:tx>
            <c:strRef>
              <c:f>Sheet1!$C$1</c:f>
              <c:strCache>
                <c:ptCount val="1"/>
                <c:pt idx="0">
                  <c:v>Column1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Low Score (N=24)</c:v>
                </c:pt>
                <c:pt idx="1">
                  <c:v>Moderate Score (N=13)</c:v>
                </c:pt>
                <c:pt idx="2">
                  <c:v>High Score (N=1)</c:v>
                </c:pt>
              </c:strCache>
            </c:strRef>
          </c:cat>
          <c:val>
            <c:numRef>
              <c:f>Sheet1!$C$2:$C$4</c:f>
            </c:numRef>
          </c:val>
          <c:extLst>
            <c:ext xmlns:c16="http://schemas.microsoft.com/office/drawing/2014/chart" uri="{C3380CC4-5D6E-409C-BE32-E72D297353CC}">
              <c16:uniqueId val="{00000001-0CAA-4847-8987-017FADE8B8E1}"/>
            </c:ext>
          </c:extLst>
        </c:ser>
        <c:ser>
          <c:idx val="2"/>
          <c:order val="2"/>
          <c:tx>
            <c:strRef>
              <c:f>Sheet1!$D$1</c:f>
              <c:strCache>
                <c:ptCount val="1"/>
                <c:pt idx="0">
                  <c:v>Column2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Low Score (N=24)</c:v>
                </c:pt>
                <c:pt idx="1">
                  <c:v>Moderate Score (N=13)</c:v>
                </c:pt>
                <c:pt idx="2">
                  <c:v>High Score (N=1)</c:v>
                </c:pt>
              </c:strCache>
            </c:strRef>
          </c:cat>
          <c:val>
            <c:numRef>
              <c:f>Sheet1!$D$2:$D$4</c:f>
            </c:numRef>
          </c:val>
          <c:extLst>
            <c:ext xmlns:c16="http://schemas.microsoft.com/office/drawing/2014/chart" uri="{C3380CC4-5D6E-409C-BE32-E72D297353CC}">
              <c16:uniqueId val="{00000002-0CAA-4847-8987-017FADE8B8E1}"/>
            </c:ext>
          </c:extLst>
        </c:ser>
        <c:dLbls>
          <c:showLegendKey val="0"/>
          <c:showVal val="1"/>
          <c:showCatName val="0"/>
          <c:showSerName val="0"/>
          <c:showPercent val="0"/>
          <c:showBubbleSize val="0"/>
        </c:dLbls>
        <c:gapWidth val="150"/>
        <c:axId val="1780200480"/>
        <c:axId val="1780194032"/>
      </c:barChart>
      <c:catAx>
        <c:axId val="1780200480"/>
        <c:scaling>
          <c:orientation val="minMax"/>
        </c:scaling>
        <c:delete val="0"/>
        <c:axPos val="l"/>
        <c:numFmt formatCode="General" sourceLinked="1"/>
        <c:majorTickMark val="out"/>
        <c:minorTickMark val="none"/>
        <c:tickLblPos val="nextTo"/>
        <c:crossAx val="1780194032"/>
        <c:crosses val="autoZero"/>
        <c:auto val="1"/>
        <c:lblAlgn val="ctr"/>
        <c:lblOffset val="100"/>
        <c:noMultiLvlLbl val="0"/>
      </c:catAx>
      <c:valAx>
        <c:axId val="1780194032"/>
        <c:scaling>
          <c:orientation val="minMax"/>
          <c:max val="0.25"/>
          <c:min val="0"/>
        </c:scaling>
        <c:delete val="0"/>
        <c:axPos val="b"/>
        <c:title>
          <c:tx>
            <c:rich>
              <a:bodyPr/>
              <a:lstStyle/>
              <a:p>
                <a:pPr>
                  <a:defRPr/>
                </a:pPr>
                <a:r>
                  <a:rPr lang="en-US" b="0" dirty="0"/>
                  <a:t>%</a:t>
                </a:r>
                <a:r>
                  <a:rPr lang="en-US" b="0" baseline="0" dirty="0"/>
                  <a:t> Difference in Recidivism</a:t>
                </a:r>
                <a:endParaRPr lang="en-US" b="0" dirty="0"/>
              </a:p>
            </c:rich>
          </c:tx>
          <c:layout>
            <c:manualLayout>
              <c:xMode val="edge"/>
              <c:yMode val="edge"/>
              <c:x val="0.47132620214926002"/>
              <c:y val="0.885991379310345"/>
            </c:manualLayout>
          </c:layout>
          <c:overlay val="0"/>
        </c:title>
        <c:numFmt formatCode="0%" sourceLinked="1"/>
        <c:majorTickMark val="out"/>
        <c:minorTickMark val="none"/>
        <c:tickLblPos val="nextTo"/>
        <c:crossAx val="1780200480"/>
        <c:crosses val="autoZero"/>
        <c:crossBetween val="between"/>
        <c:majorUnit val="0.05"/>
        <c:minorUnit val="0.05"/>
      </c:valAx>
    </c:plotArea>
    <c:plotVisOnly val="1"/>
    <c:dispBlanksAs val="gap"/>
    <c:showDLblsOverMax val="0"/>
  </c:chart>
  <c:spPr>
    <a:ln>
      <a:noFill/>
    </a:ln>
  </c:spPr>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0B90545-78DD-2446-A6AE-66F1E5CBCA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AF1FCA6-4861-2246-BAF1-41571526342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D43BD0-0C21-F340-B3EB-B874FA153FA1}" type="datetimeFigureOut">
              <a:rPr lang="en-US" smtClean="0"/>
              <a:t>1/14/2021</a:t>
            </a:fld>
            <a:endParaRPr lang="en-US"/>
          </a:p>
        </p:txBody>
      </p:sp>
      <p:sp>
        <p:nvSpPr>
          <p:cNvPr id="4" name="Footer Placeholder 3">
            <a:extLst>
              <a:ext uri="{FF2B5EF4-FFF2-40B4-BE49-F238E27FC236}">
                <a16:creationId xmlns:a16="http://schemas.microsoft.com/office/drawing/2014/main" id="{B075DB7F-939C-6341-9C5F-25852B4397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DF26BEB-9C86-7544-929D-CF0D330960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3BC449-ED7C-2743-81A0-90CCFB3D2985}" type="slidenum">
              <a:rPr lang="en-US" smtClean="0"/>
              <a:t>‹#›</a:t>
            </a:fld>
            <a:endParaRPr lang="en-US"/>
          </a:p>
        </p:txBody>
      </p:sp>
    </p:spTree>
    <p:extLst>
      <p:ext uri="{BB962C8B-B14F-4D97-AF65-F5344CB8AC3E}">
        <p14:creationId xmlns:p14="http://schemas.microsoft.com/office/powerpoint/2010/main" val="3122583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12B2A4-906A-4B6C-B91B-C81178502871}" type="datetimeFigureOut">
              <a:rPr lang="en-US" smtClean="0"/>
              <a:t>1/14/2021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719F5F-C6F9-4621-9B85-EA469BD63B78}" type="slidenum">
              <a:rPr lang="en-US" smtClean="0"/>
              <a:t>‹#›</a:t>
            </a:fld>
            <a:endParaRPr lang="en-US"/>
          </a:p>
        </p:txBody>
      </p:sp>
    </p:spTree>
    <p:extLst>
      <p:ext uri="{BB962C8B-B14F-4D97-AF65-F5344CB8AC3E}">
        <p14:creationId xmlns:p14="http://schemas.microsoft.com/office/powerpoint/2010/main" val="1512457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0453D-3415-442E-9377-44170C11A5F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594544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BD627D3-CC42-49C2-BB22-00457F2CA531}" type="slidenum">
              <a:rPr lang="en-US" smtClean="0"/>
              <a:t>10</a:t>
            </a:fld>
            <a:endParaRPr lang="en-US"/>
          </a:p>
        </p:txBody>
      </p:sp>
    </p:spTree>
    <p:extLst>
      <p:ext uri="{BB962C8B-B14F-4D97-AF65-F5344CB8AC3E}">
        <p14:creationId xmlns:p14="http://schemas.microsoft.com/office/powerpoint/2010/main" val="1835187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BD627D3-CC42-49C2-BB22-00457F2CA531}" type="slidenum">
              <a:rPr lang="en-US" smtClean="0"/>
              <a:t>11</a:t>
            </a:fld>
            <a:endParaRPr lang="en-US"/>
          </a:p>
        </p:txBody>
      </p:sp>
    </p:spTree>
    <p:extLst>
      <p:ext uri="{BB962C8B-B14F-4D97-AF65-F5344CB8AC3E}">
        <p14:creationId xmlns:p14="http://schemas.microsoft.com/office/powerpoint/2010/main" val="2599946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719F5F-C6F9-4621-9B85-EA469BD63B78}" type="slidenum">
              <a:rPr lang="en-US" smtClean="0"/>
              <a:t>12</a:t>
            </a:fld>
            <a:endParaRPr lang="en-US"/>
          </a:p>
        </p:txBody>
      </p:sp>
    </p:spTree>
    <p:extLst>
      <p:ext uri="{BB962C8B-B14F-4D97-AF65-F5344CB8AC3E}">
        <p14:creationId xmlns:p14="http://schemas.microsoft.com/office/powerpoint/2010/main" val="3922681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719F5F-C6F9-4621-9B85-EA469BD63B78}" type="slidenum">
              <a:rPr lang="en-US" smtClean="0"/>
              <a:pPr/>
              <a:t>13</a:t>
            </a:fld>
            <a:endParaRPr lang="en-US" dirty="0"/>
          </a:p>
        </p:txBody>
      </p:sp>
    </p:spTree>
    <p:extLst>
      <p:ext uri="{BB962C8B-B14F-4D97-AF65-F5344CB8AC3E}">
        <p14:creationId xmlns:p14="http://schemas.microsoft.com/office/powerpoint/2010/main" val="4129266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EE3CC36-CF2E-4CC8-B731-25F17DE2F96B}" type="slidenum">
              <a:rPr lang="en-US" smtClean="0"/>
              <a:pPr/>
              <a:t>14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035348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370FFFA9-9901-4391-9FCD-90DEE079BC08}" type="slidenum">
              <a:rPr lang="en-US" smtClean="0"/>
              <a:t>15</a:t>
            </a:fld>
            <a:endParaRPr lang="en-US"/>
          </a:p>
        </p:txBody>
      </p:sp>
    </p:spTree>
    <p:extLst>
      <p:ext uri="{BB962C8B-B14F-4D97-AF65-F5344CB8AC3E}">
        <p14:creationId xmlns:p14="http://schemas.microsoft.com/office/powerpoint/2010/main" val="289672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719F5F-C6F9-4621-9B85-EA469BD63B78}" type="slidenum">
              <a:rPr lang="en-US" smtClean="0"/>
              <a:t>2</a:t>
            </a:fld>
            <a:endParaRPr lang="en-US"/>
          </a:p>
        </p:txBody>
      </p:sp>
    </p:spTree>
    <p:extLst>
      <p:ext uri="{BB962C8B-B14F-4D97-AF65-F5344CB8AC3E}">
        <p14:creationId xmlns:p14="http://schemas.microsoft.com/office/powerpoint/2010/main" val="3252125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F806A-592C-174A-900A-A8559DB59D1B}" type="slidenum">
              <a:rPr lang="en-US" smtClean="0"/>
              <a:t>3</a:t>
            </a:fld>
            <a:endParaRPr lang="en-US"/>
          </a:p>
        </p:txBody>
      </p:sp>
    </p:spTree>
    <p:extLst>
      <p:ext uri="{BB962C8B-B14F-4D97-AF65-F5344CB8AC3E}">
        <p14:creationId xmlns:p14="http://schemas.microsoft.com/office/powerpoint/2010/main" val="845859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1AD78C2-547A-4299-994D-2E3B1C58F542}" type="slidenum">
              <a:rPr lang="en-US" smtClean="0"/>
              <a:pPr/>
              <a:t>4</a:t>
            </a:fld>
            <a:endParaRPr lang="en-US"/>
          </a:p>
        </p:txBody>
      </p:sp>
    </p:spTree>
    <p:extLst>
      <p:ext uri="{BB962C8B-B14F-4D97-AF65-F5344CB8AC3E}">
        <p14:creationId xmlns:p14="http://schemas.microsoft.com/office/powerpoint/2010/main" val="4088077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AD78C2-547A-4299-994D-2E3B1C58F542}" type="slidenum">
              <a:rPr lang="en-US" smtClean="0">
                <a:solidFill>
                  <a:prstClr val="black"/>
                </a:solidFill>
              </a:rPr>
              <a:pPr/>
              <a:t>5</a:t>
            </a:fld>
            <a:endParaRPr lang="en-US">
              <a:solidFill>
                <a:prstClr val="black"/>
              </a:solidFill>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920277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5">
              <a:defRPr/>
            </a:pPr>
            <a:endParaRPr lang="en-US" dirty="0"/>
          </a:p>
        </p:txBody>
      </p:sp>
      <p:sp>
        <p:nvSpPr>
          <p:cNvPr id="4" name="Slide Number Placeholder 3"/>
          <p:cNvSpPr>
            <a:spLocks noGrp="1"/>
          </p:cNvSpPr>
          <p:nvPr>
            <p:ph type="sldNum" sz="quarter" idx="10"/>
          </p:nvPr>
        </p:nvSpPr>
        <p:spPr/>
        <p:txBody>
          <a:bodyPr/>
          <a:lstStyle/>
          <a:p>
            <a:fld id="{65719F5F-C6F9-4621-9B85-EA469BD63B78}" type="slidenum">
              <a:rPr lang="en-US" smtClean="0"/>
              <a:t>6</a:t>
            </a:fld>
            <a:endParaRPr lang="en-US" dirty="0"/>
          </a:p>
        </p:txBody>
      </p:sp>
    </p:spTree>
    <p:extLst>
      <p:ext uri="{BB962C8B-B14F-4D97-AF65-F5344CB8AC3E}">
        <p14:creationId xmlns:p14="http://schemas.microsoft.com/office/powerpoint/2010/main" val="1507655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AD78C2-547A-4299-994D-2E3B1C58F542}"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010589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aseline="0" dirty="0"/>
              <a:t> </a:t>
            </a:r>
          </a:p>
        </p:txBody>
      </p:sp>
      <p:sp>
        <p:nvSpPr>
          <p:cNvPr id="4" name="Slide Number Placeholder 3"/>
          <p:cNvSpPr>
            <a:spLocks noGrp="1"/>
          </p:cNvSpPr>
          <p:nvPr>
            <p:ph type="sldNum" sz="quarter" idx="10"/>
          </p:nvPr>
        </p:nvSpPr>
        <p:spPr/>
        <p:txBody>
          <a:bodyPr/>
          <a:lstStyle/>
          <a:p>
            <a:fld id="{5FAF806A-592C-174A-900A-A8559DB59D1B}" type="slidenum">
              <a:rPr lang="en-US" smtClean="0"/>
              <a:pPr/>
              <a:t>8</a:t>
            </a:fld>
            <a:endParaRPr lang="en-US"/>
          </a:p>
        </p:txBody>
      </p:sp>
    </p:spTree>
    <p:extLst>
      <p:ext uri="{BB962C8B-B14F-4D97-AF65-F5344CB8AC3E}">
        <p14:creationId xmlns:p14="http://schemas.microsoft.com/office/powerpoint/2010/main" val="1280179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BD627D3-CC42-49C2-BB22-00457F2CA531}" type="slidenum">
              <a:rPr lang="en-US" smtClean="0"/>
              <a:t>9</a:t>
            </a:fld>
            <a:endParaRPr lang="en-US"/>
          </a:p>
        </p:txBody>
      </p:sp>
    </p:spTree>
    <p:extLst>
      <p:ext uri="{BB962C8B-B14F-4D97-AF65-F5344CB8AC3E}">
        <p14:creationId xmlns:p14="http://schemas.microsoft.com/office/powerpoint/2010/main" val="2295584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FFCF6B37-909C-324E-BF68-46F747C66BF6}" type="datetime1">
              <a:rPr lang="en-US" smtClean="0"/>
              <a:t>1/14/2021</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DBD0719-8082-42C9-A1E2-2A98430DD74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E0AE0FD-3A91-9A4C-A174-1C104A5418C2}" type="datetime1">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0719-8082-42C9-A1E2-2A98430DD74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A6CFC47-A83A-AB45-BB07-52E97FDC1944}" type="datetime1">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0719-8082-42C9-A1E2-2A98430DD74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34D8DEE8-7A87-4E01-8ADE-4C49CDD43F74}" type="datetime1">
              <a:rPr lang="en-US" smtClean="0">
                <a:solidFill>
                  <a:srgbClr val="D5EDF4"/>
                </a:solidFill>
              </a:rPr>
              <a:pPr/>
              <a:t>1/14/2021</a:t>
            </a:fld>
            <a:endParaRPr lang="en-US" dirty="0">
              <a:solidFill>
                <a:srgbClr val="D5EDF4"/>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pPr algn="r"/>
            <a:fld id="{F7886C9C-DC18-4195-8FD5-A50AA931D419}" type="slidenum">
              <a:rPr lang="en-US" smtClean="0"/>
              <a:pPr algn="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solidFill>
                <a:srgbClr val="D5EDF4"/>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extLst>
      <p:ext uri="{BB962C8B-B14F-4D97-AF65-F5344CB8AC3E}">
        <p14:creationId xmlns:p14="http://schemas.microsoft.com/office/powerpoint/2010/main" val="1316520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EFF424-F111-43CB-9C75-D52325012943}" type="datetime1">
              <a:rPr lang="en-US" smtClean="0">
                <a:solidFill>
                  <a:srgbClr val="09213B"/>
                </a:solidFill>
              </a:rPr>
              <a:pPr/>
              <a:t>1/14/2021</a:t>
            </a:fld>
            <a:endParaRPr lang="en-US" dirty="0">
              <a:solidFill>
                <a:srgbClr val="09213B"/>
              </a:solidFill>
            </a:endParaRPr>
          </a:p>
        </p:txBody>
      </p:sp>
      <p:sp>
        <p:nvSpPr>
          <p:cNvPr id="5" name="Footer Placeholder 4"/>
          <p:cNvSpPr>
            <a:spLocks noGrp="1"/>
          </p:cNvSpPr>
          <p:nvPr>
            <p:ph type="ftr" sz="quarter" idx="11"/>
          </p:nvPr>
        </p:nvSpPr>
        <p:spPr/>
        <p:txBody>
          <a:bodyPr/>
          <a:lstStyle/>
          <a:p>
            <a:endParaRPr lang="en-US" dirty="0">
              <a:solidFill>
                <a:srgbClr val="09213B"/>
              </a:solidFill>
            </a:endParaRPr>
          </a:p>
        </p:txBody>
      </p:sp>
      <p:sp>
        <p:nvSpPr>
          <p:cNvPr id="6" name="Slide Number Placeholder 5"/>
          <p:cNvSpPr>
            <a:spLocks noGrp="1"/>
          </p:cNvSpPr>
          <p:nvPr>
            <p:ph type="sldNum" sz="quarter" idx="12"/>
          </p:nvPr>
        </p:nvSpPr>
        <p:spPr/>
        <p:txBody>
          <a:bodyPr/>
          <a:lstStyle/>
          <a:p>
            <a:fld id="{F7886C9C-DC18-4195-8FD5-A50AA931D419}" type="slidenum">
              <a:rPr lang="en-US" smtClean="0">
                <a:solidFill>
                  <a:srgbClr val="09213B"/>
                </a:solidFill>
              </a:rPr>
              <a:pPr/>
              <a:t>‹#›</a:t>
            </a:fld>
            <a:endParaRPr lang="en-US" dirty="0">
              <a:solidFill>
                <a:srgbClr val="09213B"/>
              </a:solidFill>
            </a:endParaRPr>
          </a:p>
        </p:txBody>
      </p:sp>
      <p:sp>
        <p:nvSpPr>
          <p:cNvPr id="7" name="Title 6"/>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72894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74A8BBF0-342D-409A-9C0A-B1B451E92883}" type="datetime1">
              <a:rPr lang="en-US" smtClean="0"/>
              <a:pPr/>
              <a:t>1/14/2021</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pPr algn="r"/>
            <a:fld id="{F7886C9C-DC18-4195-8FD5-A50AA931D419}" type="slidenum">
              <a:rPr lang="en-US" smtClean="0">
                <a:solidFill>
                  <a:srgbClr val="D5EDF4"/>
                </a:solidFill>
              </a:rPr>
              <a:pPr algn="r"/>
              <a:t>‹#›</a:t>
            </a:fld>
            <a:endParaRPr lang="en-US" dirty="0">
              <a:solidFill>
                <a:srgbClr val="D5EDF4"/>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extLst>
      <p:ext uri="{BB962C8B-B14F-4D97-AF65-F5344CB8AC3E}">
        <p14:creationId xmlns:p14="http://schemas.microsoft.com/office/powerpoint/2010/main" val="1220092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5DA190-4BDC-4D39-B5BB-A14B3E8B1B3D}" type="datetime1">
              <a:rPr lang="en-US" smtClean="0">
                <a:solidFill>
                  <a:srgbClr val="09213B"/>
                </a:solidFill>
              </a:rPr>
              <a:pPr/>
              <a:t>1/14/2021</a:t>
            </a:fld>
            <a:endParaRPr lang="en-US" dirty="0">
              <a:solidFill>
                <a:srgbClr val="09213B"/>
              </a:solidFill>
            </a:endParaRPr>
          </a:p>
        </p:txBody>
      </p:sp>
      <p:sp>
        <p:nvSpPr>
          <p:cNvPr id="6" name="Footer Placeholder 5"/>
          <p:cNvSpPr>
            <a:spLocks noGrp="1"/>
          </p:cNvSpPr>
          <p:nvPr>
            <p:ph type="ftr" sz="quarter" idx="11"/>
          </p:nvPr>
        </p:nvSpPr>
        <p:spPr/>
        <p:txBody>
          <a:bodyPr/>
          <a:lstStyle/>
          <a:p>
            <a:endParaRPr lang="en-US" dirty="0">
              <a:solidFill>
                <a:srgbClr val="09213B"/>
              </a:solidFill>
            </a:endParaRPr>
          </a:p>
        </p:txBody>
      </p:sp>
      <p:sp>
        <p:nvSpPr>
          <p:cNvPr id="7" name="Slide Number Placeholder 6"/>
          <p:cNvSpPr>
            <a:spLocks noGrp="1"/>
          </p:cNvSpPr>
          <p:nvPr>
            <p:ph type="sldNum" sz="quarter" idx="12"/>
          </p:nvPr>
        </p:nvSpPr>
        <p:spPr/>
        <p:txBody>
          <a:bodyPr/>
          <a:lstStyle/>
          <a:p>
            <a:fld id="{F7886C9C-DC18-4195-8FD5-A50AA931D419}" type="slidenum">
              <a:rPr lang="en-US" smtClean="0">
                <a:solidFill>
                  <a:srgbClr val="09213B"/>
                </a:solidFill>
              </a:rPr>
              <a:pPr/>
              <a:t>‹#›</a:t>
            </a:fld>
            <a:endParaRPr lang="en-US" dirty="0">
              <a:solidFill>
                <a:srgbClr val="09213B"/>
              </a:solidFill>
            </a:endParaRP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47569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1D52F2-9B11-4FC0-9217-7D20B3AC9849}" type="datetime1">
              <a:rPr lang="en-US" smtClean="0">
                <a:solidFill>
                  <a:srgbClr val="09213B"/>
                </a:solidFill>
              </a:rPr>
              <a:pPr/>
              <a:t>1/14/2021</a:t>
            </a:fld>
            <a:endParaRPr lang="en-US" dirty="0">
              <a:solidFill>
                <a:srgbClr val="09213B"/>
              </a:solidFill>
            </a:endParaRPr>
          </a:p>
        </p:txBody>
      </p:sp>
      <p:sp>
        <p:nvSpPr>
          <p:cNvPr id="8" name="Footer Placeholder 7"/>
          <p:cNvSpPr>
            <a:spLocks noGrp="1"/>
          </p:cNvSpPr>
          <p:nvPr>
            <p:ph type="ftr" sz="quarter" idx="11"/>
          </p:nvPr>
        </p:nvSpPr>
        <p:spPr/>
        <p:txBody>
          <a:bodyPr/>
          <a:lstStyle/>
          <a:p>
            <a:endParaRPr lang="en-US" dirty="0">
              <a:solidFill>
                <a:srgbClr val="09213B"/>
              </a:solidFill>
            </a:endParaRPr>
          </a:p>
        </p:txBody>
      </p:sp>
      <p:sp>
        <p:nvSpPr>
          <p:cNvPr id="9" name="Slide Number Placeholder 8"/>
          <p:cNvSpPr>
            <a:spLocks noGrp="1"/>
          </p:cNvSpPr>
          <p:nvPr>
            <p:ph type="sldNum" sz="quarter" idx="12"/>
          </p:nvPr>
        </p:nvSpPr>
        <p:spPr/>
        <p:txBody>
          <a:bodyPr/>
          <a:lstStyle/>
          <a:p>
            <a:fld id="{F7886C9C-DC18-4195-8FD5-A50AA931D419}" type="slidenum">
              <a:rPr lang="en-US" smtClean="0">
                <a:solidFill>
                  <a:srgbClr val="09213B"/>
                </a:solidFill>
              </a:rPr>
              <a:pPr/>
              <a:t>‹#›</a:t>
            </a:fld>
            <a:endParaRPr lang="en-US" dirty="0">
              <a:solidFill>
                <a:srgbClr val="09213B"/>
              </a:solidFill>
            </a:endParaRPr>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5953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F13737-8506-438E-ABC0-0BE7E06DCCA6}" type="datetime1">
              <a:rPr lang="en-US" smtClean="0">
                <a:solidFill>
                  <a:srgbClr val="09213B"/>
                </a:solidFill>
              </a:rPr>
              <a:pPr/>
              <a:t>1/14/2021</a:t>
            </a:fld>
            <a:endParaRPr lang="en-US" dirty="0">
              <a:solidFill>
                <a:srgbClr val="09213B"/>
              </a:solidFill>
            </a:endParaRPr>
          </a:p>
        </p:txBody>
      </p:sp>
      <p:sp>
        <p:nvSpPr>
          <p:cNvPr id="4" name="Footer Placeholder 3"/>
          <p:cNvSpPr>
            <a:spLocks noGrp="1"/>
          </p:cNvSpPr>
          <p:nvPr>
            <p:ph type="ftr" sz="quarter" idx="11"/>
          </p:nvPr>
        </p:nvSpPr>
        <p:spPr/>
        <p:txBody>
          <a:bodyPr/>
          <a:lstStyle/>
          <a:p>
            <a:endParaRPr lang="en-US" dirty="0">
              <a:solidFill>
                <a:srgbClr val="09213B"/>
              </a:solidFill>
            </a:endParaRPr>
          </a:p>
        </p:txBody>
      </p:sp>
      <p:sp>
        <p:nvSpPr>
          <p:cNvPr id="5" name="Slide Number Placeholder 4"/>
          <p:cNvSpPr>
            <a:spLocks noGrp="1"/>
          </p:cNvSpPr>
          <p:nvPr>
            <p:ph type="sldNum" sz="quarter" idx="12"/>
          </p:nvPr>
        </p:nvSpPr>
        <p:spPr/>
        <p:txBody>
          <a:bodyPr/>
          <a:lstStyle/>
          <a:p>
            <a:fld id="{F7886C9C-DC18-4195-8FD5-A50AA931D419}" type="slidenum">
              <a:rPr lang="en-US" smtClean="0">
                <a:solidFill>
                  <a:srgbClr val="09213B"/>
                </a:solidFill>
              </a:rPr>
              <a:pPr/>
              <a:t>‹#›</a:t>
            </a:fld>
            <a:endParaRPr lang="en-US" dirty="0">
              <a:solidFill>
                <a:srgbClr val="09213B"/>
              </a:solidFill>
            </a:endParaRP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6385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Date Placeholder 1"/>
          <p:cNvSpPr>
            <a:spLocks noGrp="1"/>
          </p:cNvSpPr>
          <p:nvPr>
            <p:ph type="dt" sz="half" idx="10"/>
          </p:nvPr>
        </p:nvSpPr>
        <p:spPr/>
        <p:txBody>
          <a:bodyPr/>
          <a:lstStyle/>
          <a:p>
            <a:fld id="{941D58AA-1C84-40C9-BFEE-631CCB17636C}" type="datetime1">
              <a:rPr lang="en-US" smtClean="0">
                <a:solidFill>
                  <a:srgbClr val="09213B"/>
                </a:solidFill>
              </a:rPr>
              <a:pPr/>
              <a:t>1/14/2021</a:t>
            </a:fld>
            <a:endParaRPr lang="en-US" dirty="0">
              <a:solidFill>
                <a:srgbClr val="09213B"/>
              </a:solidFill>
            </a:endParaRPr>
          </a:p>
        </p:txBody>
      </p:sp>
      <p:sp>
        <p:nvSpPr>
          <p:cNvPr id="3" name="Footer Placeholder 2"/>
          <p:cNvSpPr>
            <a:spLocks noGrp="1"/>
          </p:cNvSpPr>
          <p:nvPr>
            <p:ph type="ftr" sz="quarter" idx="11"/>
          </p:nvPr>
        </p:nvSpPr>
        <p:spPr/>
        <p:txBody>
          <a:bodyPr/>
          <a:lstStyle/>
          <a:p>
            <a:endParaRPr lang="en-US" dirty="0">
              <a:solidFill>
                <a:srgbClr val="09213B"/>
              </a:solidFill>
            </a:endParaRPr>
          </a:p>
        </p:txBody>
      </p:sp>
      <p:sp>
        <p:nvSpPr>
          <p:cNvPr id="4" name="Slide Number Placeholder 3"/>
          <p:cNvSpPr>
            <a:spLocks noGrp="1"/>
          </p:cNvSpPr>
          <p:nvPr>
            <p:ph type="sldNum" sz="quarter" idx="12"/>
          </p:nvPr>
        </p:nvSpPr>
        <p:spPr/>
        <p:txBody>
          <a:bodyPr/>
          <a:lstStyle/>
          <a:p>
            <a:fld id="{F7886C9C-DC18-4195-8FD5-A50AA931D419}" type="slidenum">
              <a:rPr lang="en-US" smtClean="0">
                <a:solidFill>
                  <a:srgbClr val="09213B"/>
                </a:solidFill>
              </a:rPr>
              <a:pPr/>
              <a:t>‹#›</a:t>
            </a:fld>
            <a:endParaRPr lang="en-US" dirty="0">
              <a:solidFill>
                <a:srgbClr val="09213B"/>
              </a:solidFill>
            </a:endParaRPr>
          </a:p>
        </p:txBody>
      </p:sp>
    </p:spTree>
    <p:extLst>
      <p:ext uri="{BB962C8B-B14F-4D97-AF65-F5344CB8AC3E}">
        <p14:creationId xmlns:p14="http://schemas.microsoft.com/office/powerpoint/2010/main" val="1238876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6542C1-4E96-413B-B72E-6C4B39D85C9D}" type="datetime1">
              <a:rPr lang="en-US" smtClean="0">
                <a:solidFill>
                  <a:srgbClr val="09213B"/>
                </a:solidFill>
              </a:rPr>
              <a:pPr/>
              <a:t>1/14/2021</a:t>
            </a:fld>
            <a:endParaRPr lang="en-US" dirty="0">
              <a:solidFill>
                <a:srgbClr val="09213B"/>
              </a:solidFill>
            </a:endParaRPr>
          </a:p>
        </p:txBody>
      </p:sp>
      <p:sp>
        <p:nvSpPr>
          <p:cNvPr id="6" name="Footer Placeholder 5"/>
          <p:cNvSpPr>
            <a:spLocks noGrp="1"/>
          </p:cNvSpPr>
          <p:nvPr>
            <p:ph type="ftr" sz="quarter" idx="11"/>
          </p:nvPr>
        </p:nvSpPr>
        <p:spPr/>
        <p:txBody>
          <a:bodyPr/>
          <a:lstStyle/>
          <a:p>
            <a:endParaRPr lang="en-US" dirty="0">
              <a:solidFill>
                <a:srgbClr val="09213B"/>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F7886C9C-DC18-4195-8FD5-A50AA931D419}"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extLst>
      <p:ext uri="{BB962C8B-B14F-4D97-AF65-F5344CB8AC3E}">
        <p14:creationId xmlns:p14="http://schemas.microsoft.com/office/powerpoint/2010/main" val="106538221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15EF978-2820-F748-83FF-6BFEB0947E2C}" type="datetime1">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0719-8082-42C9-A1E2-2A98430DD74C}"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542AA2-D442-471A-9D69-80392E1E581D}" type="datetime1">
              <a:rPr lang="en-US" smtClean="0">
                <a:solidFill>
                  <a:srgbClr val="D5EDF4"/>
                </a:solidFill>
              </a:rPr>
              <a:pPr/>
              <a:t>1/14/2021</a:t>
            </a:fld>
            <a:endParaRPr lang="en-US" dirty="0">
              <a:solidFill>
                <a:srgbClr val="D5EDF4"/>
              </a:solidFill>
            </a:endParaRPr>
          </a:p>
        </p:txBody>
      </p:sp>
      <p:sp>
        <p:nvSpPr>
          <p:cNvPr id="6" name="Footer Placeholder 5"/>
          <p:cNvSpPr>
            <a:spLocks noGrp="1"/>
          </p:cNvSpPr>
          <p:nvPr>
            <p:ph type="ftr" sz="quarter" idx="11"/>
          </p:nvPr>
        </p:nvSpPr>
        <p:spPr/>
        <p:txBody>
          <a:bodyPr/>
          <a:lstStyle/>
          <a:p>
            <a:endParaRPr lang="en-US" dirty="0">
              <a:solidFill>
                <a:srgbClr val="D5EDF4"/>
              </a:solidFill>
            </a:endParaRPr>
          </a:p>
        </p:txBody>
      </p:sp>
      <p:sp>
        <p:nvSpPr>
          <p:cNvPr id="7" name="Slide Number Placeholder 6"/>
          <p:cNvSpPr>
            <a:spLocks noGrp="1"/>
          </p:cNvSpPr>
          <p:nvPr>
            <p:ph type="sldNum" sz="quarter" idx="12"/>
          </p:nvPr>
        </p:nvSpPr>
        <p:spPr/>
        <p:txBody>
          <a:bodyPr/>
          <a:lstStyle/>
          <a:p>
            <a:fld id="{F7886C9C-DC18-4195-8FD5-A50AA931D419}" type="slidenum">
              <a:rPr lang="en-US" smtClean="0">
                <a:solidFill>
                  <a:srgbClr val="D5EDF4"/>
                </a:solidFill>
              </a:rPr>
              <a:pPr/>
              <a:t>‹#›</a:t>
            </a:fld>
            <a:endParaRPr lang="en-US" dirty="0">
              <a:solidFill>
                <a:srgbClr val="D5EDF4"/>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89337595"/>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srgbClr val="09213B"/>
              </a:solidFill>
            </a:endParaRPr>
          </a:p>
        </p:txBody>
      </p:sp>
      <p:sp>
        <p:nvSpPr>
          <p:cNvPr id="5" name="Footer Placeholder 4"/>
          <p:cNvSpPr>
            <a:spLocks noGrp="1"/>
          </p:cNvSpPr>
          <p:nvPr>
            <p:ph type="ftr" sz="quarter" idx="11"/>
          </p:nvPr>
        </p:nvSpPr>
        <p:spPr/>
        <p:txBody>
          <a:bodyPr/>
          <a:lstStyle/>
          <a:p>
            <a:endParaRPr lang="en-US" dirty="0">
              <a:solidFill>
                <a:srgbClr val="09213B"/>
              </a:solidFill>
            </a:endParaRPr>
          </a:p>
        </p:txBody>
      </p:sp>
      <p:sp>
        <p:nvSpPr>
          <p:cNvPr id="6" name="Slide Number Placeholder 5"/>
          <p:cNvSpPr>
            <a:spLocks noGrp="1"/>
          </p:cNvSpPr>
          <p:nvPr>
            <p:ph type="sldNum" sz="quarter" idx="12"/>
          </p:nvPr>
        </p:nvSpPr>
        <p:spPr/>
        <p:txBody>
          <a:bodyPr/>
          <a:lstStyle/>
          <a:p>
            <a:fld id="{605FBBA3-5E79-4BF3-AC59-D9EB5AF09078}" type="slidenum">
              <a:rPr lang="en-US" smtClean="0">
                <a:solidFill>
                  <a:srgbClr val="09213B"/>
                </a:solidFill>
              </a:rPr>
              <a:pPr/>
              <a:t>‹#›</a:t>
            </a:fld>
            <a:endParaRPr lang="en-US" dirty="0">
              <a:solidFill>
                <a:srgbClr val="09213B"/>
              </a:solidFill>
            </a:endParaRPr>
          </a:p>
        </p:txBody>
      </p:sp>
    </p:spTree>
    <p:extLst>
      <p:ext uri="{BB962C8B-B14F-4D97-AF65-F5344CB8AC3E}">
        <p14:creationId xmlns:p14="http://schemas.microsoft.com/office/powerpoint/2010/main" val="984936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srgbClr val="09213B"/>
              </a:solidFill>
            </a:endParaRPr>
          </a:p>
        </p:txBody>
      </p:sp>
      <p:sp>
        <p:nvSpPr>
          <p:cNvPr id="5" name="Footer Placeholder 4"/>
          <p:cNvSpPr>
            <a:spLocks noGrp="1"/>
          </p:cNvSpPr>
          <p:nvPr>
            <p:ph type="ftr" sz="quarter" idx="11"/>
          </p:nvPr>
        </p:nvSpPr>
        <p:spPr/>
        <p:txBody>
          <a:bodyPr/>
          <a:lstStyle/>
          <a:p>
            <a:endParaRPr lang="en-US" dirty="0">
              <a:solidFill>
                <a:srgbClr val="09213B"/>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605FBBA3-5E79-4BF3-AC59-D9EB5AF09078}" type="slidenum">
              <a:rPr lang="en-US" smtClean="0">
                <a:solidFill>
                  <a:srgbClr val="D5EDF4"/>
                </a:solidFill>
              </a:rPr>
              <a:pPr/>
              <a:t>‹#›</a:t>
            </a:fld>
            <a:endParaRPr lang="en-US" dirty="0">
              <a:solidFill>
                <a:srgbClr val="D5EDF4"/>
              </a:solidFill>
            </a:endParaRPr>
          </a:p>
        </p:txBody>
      </p:sp>
    </p:spTree>
    <p:extLst>
      <p:ext uri="{BB962C8B-B14F-4D97-AF65-F5344CB8AC3E}">
        <p14:creationId xmlns:p14="http://schemas.microsoft.com/office/powerpoint/2010/main" val="1986032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1DF0610-C45E-DF48-ACB1-72108BC96E93}" type="datetime1">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0719-8082-42C9-A1E2-2A98430DD74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D46F726-8C40-1A45-AD7E-F35569DA2ACF}" type="datetime1">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0719-8082-42C9-A1E2-2A98430DD74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934A0ECB-F8EB-5943-834D-D51ACD889A39}" type="datetime1">
              <a:rPr lang="en-US" smtClean="0"/>
              <a:t>1/14/2021</a:t>
            </a:fld>
            <a:endParaRPr lang="en-US"/>
          </a:p>
        </p:txBody>
      </p:sp>
      <p:sp>
        <p:nvSpPr>
          <p:cNvPr id="27" name="Slide Number Placeholder 26"/>
          <p:cNvSpPr>
            <a:spLocks noGrp="1"/>
          </p:cNvSpPr>
          <p:nvPr>
            <p:ph type="sldNum" sz="quarter" idx="11"/>
          </p:nvPr>
        </p:nvSpPr>
        <p:spPr/>
        <p:txBody>
          <a:bodyPr rtlCol="0"/>
          <a:lstStyle/>
          <a:p>
            <a:fld id="{EDBD0719-8082-42C9-A1E2-2A98430DD74C}"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AEC693FF-D01E-7846-B54C-5C4D5B070BC9}" type="datetime1">
              <a:rPr lang="en-US" smtClean="0"/>
              <a:t>1/14/2021</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EDBD0719-8082-42C9-A1E2-2A98430DD74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1C2AC3-EE63-E847-9F4D-0C56CF762E43}" type="datetime1">
              <a:rPr lang="en-US" smtClean="0"/>
              <a:t>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BD0719-8082-42C9-A1E2-2A98430DD74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00EBBAF-0ED2-3C4F-9A7E-CD2B9F69090F}" type="datetime1">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0719-8082-42C9-A1E2-2A98430DD74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AC09715-7A3D-104E-BAD1-817A2EA10B22}" type="datetime1">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0719-8082-42C9-A1E2-2A98430DD74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663A66B6-3192-454B-961E-5D4D4389EEEC}" type="datetime1">
              <a:rPr lang="en-US" smtClean="0"/>
              <a:t>1/14/2021</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DBD0719-8082-42C9-A1E2-2A98430DD74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C43563C-D9B3-4432-B336-144C997D6215}" type="datetime1">
              <a:rPr lang="en-US" smtClean="0">
                <a:solidFill>
                  <a:srgbClr val="09213B"/>
                </a:solidFill>
              </a:rPr>
              <a:pPr/>
              <a:t>1/14/2021</a:t>
            </a:fld>
            <a:endParaRPr lang="en-US" dirty="0">
              <a:solidFill>
                <a:srgbClr val="09213B"/>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solidFill>
                <a:srgbClr val="09213B"/>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algn="r"/>
            <a:fld id="{F7886C9C-DC18-4195-8FD5-A50AA931D419}" type="slidenum">
              <a:rPr lang="en-US" smtClean="0">
                <a:solidFill>
                  <a:srgbClr val="09213B"/>
                </a:solidFill>
              </a:rPr>
              <a:pPr algn="r"/>
              <a:t>‹#›</a:t>
            </a:fld>
            <a:endParaRPr lang="en-US" dirty="0">
              <a:solidFill>
                <a:srgbClr val="09213B"/>
              </a:solidFill>
            </a:endParaRPr>
          </a:p>
        </p:txBody>
      </p:sp>
    </p:spTree>
    <p:extLst>
      <p:ext uri="{BB962C8B-B14F-4D97-AF65-F5344CB8AC3E}">
        <p14:creationId xmlns:p14="http://schemas.microsoft.com/office/powerpoint/2010/main" val="14507035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muace.org"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mailto:sdebussh@gmu.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6629400" cy="1851025"/>
          </a:xfrm>
        </p:spPr>
        <p:txBody>
          <a:bodyPr>
            <a:normAutofit/>
          </a:bodyPr>
          <a:lstStyle/>
          <a:p>
            <a:pPr algn="ctr"/>
            <a:r>
              <a:rPr lang="en-US" sz="3200" b="1" cap="none" dirty="0"/>
              <a:t>The RNR Simulation Tool &amp; AB109 Programs</a:t>
            </a:r>
            <a:endParaRPr lang="en-US" sz="3200" cap="none" dirty="0"/>
          </a:p>
        </p:txBody>
      </p:sp>
      <p:sp>
        <p:nvSpPr>
          <p:cNvPr id="4" name="Title 1"/>
          <p:cNvSpPr txBox="1">
            <a:spLocks/>
          </p:cNvSpPr>
          <p:nvPr/>
        </p:nvSpPr>
        <p:spPr>
          <a:xfrm>
            <a:off x="-228600" y="3505200"/>
            <a:ext cx="7620000" cy="26670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3450" b="0" i="0" kern="1200" spc="350" baseline="0">
                <a:solidFill>
                  <a:schemeClr val="bg1">
                    <a:lumMod val="90000"/>
                  </a:schemeClr>
                </a:solidFill>
                <a:latin typeface="Calibri" panose="020F0502020204030204" pitchFamily="34" charset="0"/>
                <a:ea typeface="+mj-ea"/>
                <a:cs typeface="+mj-cs"/>
              </a:defRPr>
            </a:lvl1pPr>
          </a:lstStyle>
          <a:p>
            <a:pPr algn="ctr"/>
            <a:r>
              <a:rPr lang="en-US" sz="2900" spc="160" dirty="0">
                <a:solidFill>
                  <a:srgbClr val="D5EDF4">
                    <a:lumMod val="90000"/>
                  </a:srgbClr>
                </a:solidFill>
                <a:latin typeface="Franklin Gothic Medium"/>
                <a:cs typeface="Georgia"/>
              </a:rPr>
              <a:t>Sara Debus-Sherrill, Ph.D.</a:t>
            </a:r>
          </a:p>
          <a:p>
            <a:pPr algn="ctr"/>
            <a:endParaRPr lang="en-US" sz="1000" spc="160" dirty="0">
              <a:solidFill>
                <a:srgbClr val="2C7C9F">
                  <a:lumMod val="60000"/>
                  <a:lumOff val="40000"/>
                </a:srgbClr>
              </a:solidFill>
              <a:latin typeface="Franklin Gothic Medium"/>
              <a:cs typeface="Georgia"/>
            </a:endParaRPr>
          </a:p>
          <a:p>
            <a:pPr algn="ctr"/>
            <a:r>
              <a:rPr lang="en-US" sz="1800" dirty="0">
                <a:solidFill>
                  <a:srgbClr val="2C7C9F">
                    <a:lumMod val="60000"/>
                    <a:lumOff val="40000"/>
                  </a:srgbClr>
                </a:solidFill>
                <a:latin typeface="Franklin Gothic Medium"/>
              </a:rPr>
              <a:t>Center for Advancing Correctional Excellence</a:t>
            </a:r>
          </a:p>
          <a:p>
            <a:pPr algn="ctr"/>
            <a:r>
              <a:rPr lang="en-US" sz="1800" dirty="0">
                <a:solidFill>
                  <a:srgbClr val="2C7C9F">
                    <a:lumMod val="60000"/>
                    <a:lumOff val="40000"/>
                  </a:srgbClr>
                </a:solidFill>
                <a:latin typeface="Franklin Gothic Medium"/>
              </a:rPr>
              <a:t>Criminology, Law and Society </a:t>
            </a:r>
          </a:p>
          <a:p>
            <a:pPr algn="ctr"/>
            <a:r>
              <a:rPr lang="en-US" sz="1800" dirty="0">
                <a:solidFill>
                  <a:srgbClr val="2C7C9F">
                    <a:lumMod val="60000"/>
                    <a:lumOff val="40000"/>
                  </a:srgbClr>
                </a:solidFill>
                <a:latin typeface="Franklin Gothic Medium"/>
              </a:rPr>
              <a:t>George Mason University</a:t>
            </a:r>
          </a:p>
          <a:p>
            <a:pPr algn="ctr"/>
            <a:r>
              <a:rPr lang="en-US" sz="2400" dirty="0">
                <a:solidFill>
                  <a:srgbClr val="2C7C9F">
                    <a:lumMod val="60000"/>
                    <a:lumOff val="40000"/>
                  </a:srgbClr>
                </a:solidFill>
                <a:latin typeface="Franklin Gothic Medium"/>
                <a:hlinkClick r:id="rId3"/>
              </a:rPr>
              <a:t>www.gmuace.org</a:t>
            </a:r>
            <a:endParaRPr lang="en-US" sz="2400" dirty="0">
              <a:solidFill>
                <a:srgbClr val="2C7C9F">
                  <a:lumMod val="60000"/>
                  <a:lumOff val="40000"/>
                </a:srgbClr>
              </a:solidFill>
              <a:latin typeface="Franklin Gothic Medium"/>
            </a:endParaRPr>
          </a:p>
          <a:p>
            <a:pPr algn="ctr"/>
            <a:r>
              <a:rPr lang="en-US" sz="2400" dirty="0" err="1">
                <a:solidFill>
                  <a:srgbClr val="2C7C9F">
                    <a:lumMod val="60000"/>
                    <a:lumOff val="40000"/>
                  </a:srgbClr>
                </a:solidFill>
                <a:latin typeface="Franklin Gothic Medium"/>
              </a:rPr>
              <a:t>sdebussh@gmu.edu</a:t>
            </a:r>
            <a:endParaRPr lang="en-US" sz="2400" dirty="0">
              <a:solidFill>
                <a:srgbClr val="2C7C9F">
                  <a:lumMod val="60000"/>
                  <a:lumOff val="40000"/>
                </a:srgbClr>
              </a:solidFill>
              <a:latin typeface="Franklin Gothic Medium"/>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3425" y="2057400"/>
            <a:ext cx="1831975" cy="1530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0" y="2971800"/>
            <a:ext cx="8305800" cy="369332"/>
          </a:xfrm>
          <a:prstGeom prst="rect">
            <a:avLst/>
          </a:prstGeom>
          <a:noFill/>
        </p:spPr>
        <p:txBody>
          <a:bodyPr wrap="square" rtlCol="0">
            <a:spAutoFit/>
          </a:bodyPr>
          <a:lstStyle/>
          <a:p>
            <a:r>
              <a:rPr lang="en-US" dirty="0">
                <a:solidFill>
                  <a:srgbClr val="D5EDF4"/>
                </a:solidFill>
              </a:rPr>
              <a:t>                             </a:t>
            </a:r>
          </a:p>
        </p:txBody>
      </p:sp>
    </p:spTree>
    <p:extLst>
      <p:ext uri="{BB962C8B-B14F-4D97-AF65-F5344CB8AC3E}">
        <p14:creationId xmlns:p14="http://schemas.microsoft.com/office/powerpoint/2010/main" val="915717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 y="0"/>
            <a:ext cx="9144000" cy="750887"/>
            <a:chOff x="1" y="0"/>
            <a:chExt cx="9144000" cy="750887"/>
          </a:xfrm>
        </p:grpSpPr>
        <p:pic>
          <p:nvPicPr>
            <p:cNvPr id="9"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23" y="0"/>
              <a:ext cx="9099278" cy="7508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7934785" cy="7508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2" name="Title 1"/>
          <p:cNvSpPr>
            <a:spLocks noGrp="1"/>
          </p:cNvSpPr>
          <p:nvPr>
            <p:ph type="title"/>
          </p:nvPr>
        </p:nvSpPr>
        <p:spPr>
          <a:xfrm>
            <a:off x="457200" y="609600"/>
            <a:ext cx="8229600" cy="1066800"/>
          </a:xfrm>
        </p:spPr>
        <p:txBody>
          <a:bodyPr>
            <a:normAutofit/>
          </a:bodyPr>
          <a:lstStyle/>
          <a:p>
            <a:r>
              <a:rPr lang="en-US" dirty="0"/>
              <a:t>Jurisdiction Assessment</a:t>
            </a:r>
          </a:p>
        </p:txBody>
      </p:sp>
      <p:pic>
        <p:nvPicPr>
          <p:cNvPr id="7" name="Content Placeholder 6"/>
          <p:cNvPicPr>
            <a:picLocks noGrp="1" noChangeAspect="1"/>
          </p:cNvPicPr>
          <p:nvPr>
            <p:ph idx="1"/>
          </p:nvPr>
        </p:nvPicPr>
        <p:blipFill rotWithShape="1">
          <a:blip r:embed="rId4"/>
          <a:srcRect l="5200" r="6306"/>
          <a:stretch/>
        </p:blipFill>
        <p:spPr>
          <a:xfrm>
            <a:off x="228600" y="1360487"/>
            <a:ext cx="8779256" cy="5268913"/>
          </a:xfrm>
        </p:spPr>
      </p:pic>
      <p:pic>
        <p:nvPicPr>
          <p:cNvPr id="11" name="Picture 22"/>
          <p:cNvPicPr>
            <a:picLocks noChangeAspect="1" noChangeArrowheads="1"/>
          </p:cNvPicPr>
          <p:nvPr/>
        </p:nvPicPr>
        <p:blipFill rotWithShape="1">
          <a:blip r:embed="rId5">
            <a:extLst>
              <a:ext uri="{28A0092B-C50C-407E-A947-70E740481C1C}">
                <a14:useLocalDpi xmlns:a14="http://schemas.microsoft.com/office/drawing/2010/main" val="0"/>
              </a:ext>
            </a:extLst>
          </a:blip>
          <a:srcRect b="27669"/>
          <a:stretch/>
        </p:blipFill>
        <p:spPr bwMode="auto">
          <a:xfrm>
            <a:off x="136144" y="5045411"/>
            <a:ext cx="8964304" cy="7508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Oval 3">
            <a:extLst>
              <a:ext uri="{FF2B5EF4-FFF2-40B4-BE49-F238E27FC236}">
                <a16:creationId xmlns:a16="http://schemas.microsoft.com/office/drawing/2014/main" id="{78A2708D-8CE5-174A-835F-66A79691A427}"/>
              </a:ext>
            </a:extLst>
          </p:cNvPr>
          <p:cNvSpPr/>
          <p:nvPr/>
        </p:nvSpPr>
        <p:spPr>
          <a:xfrm>
            <a:off x="76200" y="3505200"/>
            <a:ext cx="990600" cy="990600"/>
          </a:xfrm>
          <a:prstGeom prst="ellipse">
            <a:avLst/>
          </a:prstGeom>
          <a:noFill/>
          <a:ln w="603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364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 y="0"/>
            <a:ext cx="9144000" cy="750887"/>
            <a:chOff x="1" y="0"/>
            <a:chExt cx="9144000" cy="750887"/>
          </a:xfrm>
        </p:grpSpPr>
        <p:pic>
          <p:nvPicPr>
            <p:cNvPr id="9"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23" y="0"/>
              <a:ext cx="9099278" cy="7508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7934785" cy="7508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2" name="Title 1"/>
          <p:cNvSpPr>
            <a:spLocks noGrp="1"/>
          </p:cNvSpPr>
          <p:nvPr>
            <p:ph type="title"/>
          </p:nvPr>
        </p:nvSpPr>
        <p:spPr>
          <a:xfrm>
            <a:off x="457200" y="609600"/>
            <a:ext cx="8229600" cy="1066800"/>
          </a:xfrm>
        </p:spPr>
        <p:txBody>
          <a:bodyPr>
            <a:normAutofit/>
          </a:bodyPr>
          <a:lstStyle/>
          <a:p>
            <a:r>
              <a:rPr lang="en-US" dirty="0"/>
              <a:t>Jurisdiction Assessment</a:t>
            </a:r>
          </a:p>
        </p:txBody>
      </p:sp>
      <p:pic>
        <p:nvPicPr>
          <p:cNvPr id="7" name="Content Placeholder 6"/>
          <p:cNvPicPr>
            <a:picLocks noGrp="1" noChangeAspect="1"/>
          </p:cNvPicPr>
          <p:nvPr>
            <p:ph idx="1"/>
          </p:nvPr>
        </p:nvPicPr>
        <p:blipFill rotWithShape="1">
          <a:blip r:embed="rId4"/>
          <a:srcRect l="5200" r="6306"/>
          <a:stretch/>
        </p:blipFill>
        <p:spPr>
          <a:xfrm>
            <a:off x="228600" y="1360487"/>
            <a:ext cx="8779256" cy="5268913"/>
          </a:xfrm>
        </p:spPr>
      </p:pic>
      <p:pic>
        <p:nvPicPr>
          <p:cNvPr id="11" name="Picture 22"/>
          <p:cNvPicPr>
            <a:picLocks noChangeAspect="1" noChangeArrowheads="1"/>
          </p:cNvPicPr>
          <p:nvPr/>
        </p:nvPicPr>
        <p:blipFill rotWithShape="1">
          <a:blip r:embed="rId5">
            <a:extLst>
              <a:ext uri="{28A0092B-C50C-407E-A947-70E740481C1C}">
                <a14:useLocalDpi xmlns:a14="http://schemas.microsoft.com/office/drawing/2010/main" val="0"/>
              </a:ext>
            </a:extLst>
          </a:blip>
          <a:srcRect b="27669"/>
          <a:stretch/>
        </p:blipFill>
        <p:spPr bwMode="auto">
          <a:xfrm>
            <a:off x="136144" y="5045411"/>
            <a:ext cx="8964304" cy="7508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Oval 11">
            <a:extLst>
              <a:ext uri="{FF2B5EF4-FFF2-40B4-BE49-F238E27FC236}">
                <a16:creationId xmlns:a16="http://schemas.microsoft.com/office/drawing/2014/main" id="{07D772AE-C460-0A4A-8818-DA00136F51F6}"/>
              </a:ext>
            </a:extLst>
          </p:cNvPr>
          <p:cNvSpPr/>
          <p:nvPr/>
        </p:nvSpPr>
        <p:spPr>
          <a:xfrm>
            <a:off x="1447800" y="1909871"/>
            <a:ext cx="1371600" cy="3137862"/>
          </a:xfrm>
          <a:prstGeom prst="ellipse">
            <a:avLst/>
          </a:prstGeom>
          <a:noFill/>
          <a:ln w="603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371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a:t>Final Notes</a:t>
            </a:r>
          </a:p>
        </p:txBody>
      </p:sp>
      <p:sp>
        <p:nvSpPr>
          <p:cNvPr id="3" name="Content Placeholder 2"/>
          <p:cNvSpPr>
            <a:spLocks noGrp="1"/>
          </p:cNvSpPr>
          <p:nvPr>
            <p:ph idx="1"/>
          </p:nvPr>
        </p:nvSpPr>
        <p:spPr>
          <a:xfrm>
            <a:off x="457200" y="1752600"/>
            <a:ext cx="8458200" cy="4953000"/>
          </a:xfrm>
        </p:spPr>
        <p:txBody>
          <a:bodyPr>
            <a:noAutofit/>
          </a:bodyPr>
          <a:lstStyle/>
          <a:p>
            <a:pPr>
              <a:spcAft>
                <a:spcPts val="600"/>
              </a:spcAft>
            </a:pPr>
            <a:r>
              <a:rPr lang="en-US" sz="2600" dirty="0"/>
              <a:t>NOT a test, but a tool</a:t>
            </a:r>
          </a:p>
          <a:p>
            <a:pPr>
              <a:spcAft>
                <a:spcPts val="600"/>
              </a:spcAft>
            </a:pPr>
            <a:r>
              <a:rPr lang="en-US" sz="2600" dirty="0"/>
              <a:t>The RNR Simulation Tool is ONE component of ACPD’s capacity enhancement efforts</a:t>
            </a:r>
          </a:p>
          <a:p>
            <a:pPr>
              <a:spcAft>
                <a:spcPts val="600"/>
              </a:spcAft>
            </a:pPr>
            <a:r>
              <a:rPr lang="en-US" sz="2600" dirty="0"/>
              <a:t>Helps the county and organizations increase their use of evidence-based practices</a:t>
            </a:r>
          </a:p>
          <a:p>
            <a:pPr>
              <a:spcAft>
                <a:spcPts val="600"/>
              </a:spcAft>
            </a:pPr>
            <a:r>
              <a:rPr lang="en-US" sz="2600" dirty="0"/>
              <a:t>Will help providers meet the requirements for future ACPD funding</a:t>
            </a:r>
          </a:p>
          <a:p>
            <a:pPr>
              <a:spcAft>
                <a:spcPts val="600"/>
              </a:spcAft>
            </a:pPr>
            <a:r>
              <a:rPr lang="en-US" sz="2600" dirty="0"/>
              <a:t>Will guide development of the future CBO leadership academy</a:t>
            </a:r>
          </a:p>
          <a:p>
            <a:pPr>
              <a:spcAft>
                <a:spcPts val="600"/>
              </a:spcAft>
            </a:pPr>
            <a:r>
              <a:rPr lang="en-US" sz="2600" dirty="0"/>
              <a:t>Will inform the development of the $500,000 evidence-based practices RFP</a:t>
            </a:r>
          </a:p>
          <a:p>
            <a:endParaRPr lang="en-US" dirty="0"/>
          </a:p>
        </p:txBody>
      </p:sp>
      <p:grpSp>
        <p:nvGrpSpPr>
          <p:cNvPr id="4" name="Group 3">
            <a:extLst>
              <a:ext uri="{FF2B5EF4-FFF2-40B4-BE49-F238E27FC236}">
                <a16:creationId xmlns:a16="http://schemas.microsoft.com/office/drawing/2014/main" id="{06B9BC8F-E322-554C-90E1-94443C6342A0}"/>
              </a:ext>
            </a:extLst>
          </p:cNvPr>
          <p:cNvGrpSpPr/>
          <p:nvPr/>
        </p:nvGrpSpPr>
        <p:grpSpPr>
          <a:xfrm>
            <a:off x="1" y="0"/>
            <a:ext cx="9144000" cy="750887"/>
            <a:chOff x="1" y="0"/>
            <a:chExt cx="9144000" cy="750887"/>
          </a:xfrm>
        </p:grpSpPr>
        <p:pic>
          <p:nvPicPr>
            <p:cNvPr id="5" name="Picture 34">
              <a:extLst>
                <a:ext uri="{FF2B5EF4-FFF2-40B4-BE49-F238E27FC236}">
                  <a16:creationId xmlns:a16="http://schemas.microsoft.com/office/drawing/2014/main" id="{8D223956-2C63-6F46-836B-08E946DBB8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23" y="0"/>
              <a:ext cx="9099278" cy="75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4">
              <a:extLst>
                <a:ext uri="{FF2B5EF4-FFF2-40B4-BE49-F238E27FC236}">
                  <a16:creationId xmlns:a16="http://schemas.microsoft.com/office/drawing/2014/main" id="{B109594C-57F7-324E-8B5E-4EEFDBEE59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7934785" cy="75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058143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0"/>
            <a:ext cx="9144000" cy="750887"/>
            <a:chOff x="1" y="0"/>
            <a:chExt cx="9144000" cy="750887"/>
          </a:xfrm>
        </p:grpSpPr>
        <p:pic>
          <p:nvPicPr>
            <p:cNvPr id="6"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23" y="0"/>
              <a:ext cx="9099278" cy="75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7934785" cy="75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itle 1"/>
          <p:cNvSpPr>
            <a:spLocks noGrp="1"/>
          </p:cNvSpPr>
          <p:nvPr>
            <p:ph type="title"/>
          </p:nvPr>
        </p:nvSpPr>
        <p:spPr>
          <a:xfrm>
            <a:off x="457200" y="1143000"/>
            <a:ext cx="8229600" cy="1066800"/>
          </a:xfrm>
        </p:spPr>
        <p:txBody>
          <a:bodyPr/>
          <a:lstStyle/>
          <a:p>
            <a:r>
              <a:rPr lang="en-US" dirty="0"/>
              <a:t>Next Steps</a:t>
            </a:r>
          </a:p>
        </p:txBody>
      </p:sp>
      <p:sp>
        <p:nvSpPr>
          <p:cNvPr id="3" name="Content Placeholder 2"/>
          <p:cNvSpPr>
            <a:spLocks noGrp="1"/>
          </p:cNvSpPr>
          <p:nvPr>
            <p:ph idx="1"/>
          </p:nvPr>
        </p:nvSpPr>
        <p:spPr>
          <a:xfrm>
            <a:off x="457200" y="2204720"/>
            <a:ext cx="8229600" cy="4325112"/>
          </a:xfrm>
        </p:spPr>
        <p:txBody>
          <a:bodyPr>
            <a:normAutofit/>
          </a:bodyPr>
          <a:lstStyle/>
          <a:p>
            <a:pPr>
              <a:spcAft>
                <a:spcPts val="600"/>
              </a:spcAft>
            </a:pPr>
            <a:r>
              <a:rPr lang="en-US" dirty="0"/>
              <a:t>Sending out information to eligible organizations in January/February</a:t>
            </a:r>
          </a:p>
          <a:p>
            <a:pPr>
              <a:spcAft>
                <a:spcPts val="600"/>
              </a:spcAft>
            </a:pPr>
            <a:r>
              <a:rPr lang="en-US" dirty="0"/>
              <a:t>Program Assessment will launch in Spring</a:t>
            </a:r>
          </a:p>
          <a:p>
            <a:pPr>
              <a:spcAft>
                <a:spcPts val="600"/>
              </a:spcAft>
            </a:pPr>
            <a:r>
              <a:rPr lang="en-US" dirty="0"/>
              <a:t>Analyzing program responses in Summer and performing Jurisdictional Assessment in Fall </a:t>
            </a:r>
          </a:p>
          <a:p>
            <a:pPr>
              <a:spcAft>
                <a:spcPts val="600"/>
              </a:spcAft>
            </a:pPr>
            <a:r>
              <a:rPr lang="en-US" dirty="0"/>
              <a:t>Thank you!</a:t>
            </a:r>
          </a:p>
        </p:txBody>
      </p:sp>
    </p:spTree>
    <p:extLst>
      <p:ext uri="{BB962C8B-B14F-4D97-AF65-F5344CB8AC3E}">
        <p14:creationId xmlns:p14="http://schemas.microsoft.com/office/powerpoint/2010/main" val="493407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8391236" cy="5823649"/>
          </a:xfrm>
        </p:spPr>
        <p:txBody>
          <a:bodyPr numCol="2">
            <a:noAutofit/>
          </a:bodyPr>
          <a:lstStyle/>
          <a:p>
            <a:pPr>
              <a:buNone/>
            </a:pPr>
            <a:endParaRPr lang="en-US" sz="1200" b="1" dirty="0">
              <a:solidFill>
                <a:schemeClr val="tx2"/>
              </a:solidFill>
            </a:endParaRPr>
          </a:p>
          <a:p>
            <a:pPr>
              <a:buNone/>
            </a:pPr>
            <a:r>
              <a:rPr lang="en-US" sz="1800" b="1" dirty="0">
                <a:solidFill>
                  <a:schemeClr val="tx2"/>
                </a:solidFill>
              </a:rPr>
              <a:t>Faye S. Taxman, Ph.D.</a:t>
            </a:r>
          </a:p>
          <a:p>
            <a:pPr>
              <a:buNone/>
            </a:pPr>
            <a:r>
              <a:rPr lang="en-US" sz="1400" dirty="0"/>
              <a:t>University Professor</a:t>
            </a:r>
          </a:p>
          <a:p>
            <a:pPr>
              <a:buNone/>
            </a:pPr>
            <a:r>
              <a:rPr lang="en-US" sz="1400" dirty="0"/>
              <a:t>Center for Advancing Correctional Excellence</a:t>
            </a:r>
          </a:p>
          <a:p>
            <a:pPr>
              <a:buNone/>
            </a:pPr>
            <a:r>
              <a:rPr lang="en-US" sz="1400" dirty="0"/>
              <a:t>Criminology, Law and Society </a:t>
            </a:r>
          </a:p>
          <a:p>
            <a:pPr>
              <a:buNone/>
            </a:pPr>
            <a:r>
              <a:rPr lang="en-US" sz="1400" dirty="0"/>
              <a:t>George Mason University</a:t>
            </a:r>
          </a:p>
          <a:p>
            <a:pPr>
              <a:buNone/>
            </a:pPr>
            <a:r>
              <a:rPr lang="en-US" sz="1400" dirty="0"/>
              <a:t>4087 University Drive</a:t>
            </a:r>
          </a:p>
          <a:p>
            <a:pPr>
              <a:buNone/>
            </a:pPr>
            <a:r>
              <a:rPr lang="en-US" sz="1400" dirty="0"/>
              <a:t>Fairfax, VA 22030</a:t>
            </a:r>
          </a:p>
          <a:p>
            <a:pPr marL="64008" lvl="0" indent="0">
              <a:buNone/>
              <a:defRPr/>
            </a:pPr>
            <a:endParaRPr lang="en-US" sz="1400" dirty="0"/>
          </a:p>
          <a:p>
            <a:pPr marL="64008" lvl="0" indent="0">
              <a:buNone/>
              <a:defRPr/>
            </a:pPr>
            <a:r>
              <a:rPr lang="en-US" sz="1800" b="1" dirty="0">
                <a:solidFill>
                  <a:schemeClr val="tx2"/>
                </a:solidFill>
              </a:rPr>
              <a:t>James M. Byrne, Ph.D.</a:t>
            </a:r>
          </a:p>
          <a:p>
            <a:pPr marL="64008" lvl="0" indent="0">
              <a:buNone/>
              <a:defRPr/>
            </a:pPr>
            <a:r>
              <a:rPr lang="en-US" sz="1400" dirty="0"/>
              <a:t>Professor</a:t>
            </a:r>
          </a:p>
          <a:p>
            <a:pPr marL="64008" lvl="0" indent="0">
              <a:buNone/>
              <a:defRPr/>
            </a:pPr>
            <a:r>
              <a:rPr lang="en-US" sz="1400" dirty="0"/>
              <a:t>University of Massachusetts, Lowell</a:t>
            </a:r>
          </a:p>
          <a:p>
            <a:pPr marL="64008" lvl="0" indent="0">
              <a:buNone/>
              <a:defRPr/>
            </a:pPr>
            <a:r>
              <a:rPr lang="en-US" sz="1400" dirty="0"/>
              <a:t>Griffith University</a:t>
            </a:r>
          </a:p>
          <a:p>
            <a:pPr marL="64008" lvl="0" indent="0">
              <a:buNone/>
              <a:defRPr/>
            </a:pPr>
            <a:endParaRPr lang="en-US" sz="800" b="1" dirty="0">
              <a:solidFill>
                <a:schemeClr val="tx2"/>
              </a:solidFill>
            </a:endParaRPr>
          </a:p>
          <a:p>
            <a:pPr marL="64008" lvl="0" indent="0">
              <a:buNone/>
              <a:defRPr/>
            </a:pPr>
            <a:r>
              <a:rPr lang="en-US" sz="1800" b="1" dirty="0">
                <a:solidFill>
                  <a:schemeClr val="tx2"/>
                </a:solidFill>
              </a:rPr>
              <a:t>April Pattavina, Ph.D.</a:t>
            </a:r>
          </a:p>
          <a:p>
            <a:pPr marL="64008" lvl="0" indent="0">
              <a:buNone/>
              <a:defRPr/>
            </a:pPr>
            <a:r>
              <a:rPr lang="en-US" sz="1600" b="1" i="1" dirty="0">
                <a:solidFill>
                  <a:schemeClr val="tx2"/>
                </a:solidFill>
              </a:rPr>
              <a:t>Discrete Event Model</a:t>
            </a:r>
          </a:p>
          <a:p>
            <a:pPr marL="64008" lvl="0" indent="0">
              <a:buNone/>
              <a:defRPr/>
            </a:pPr>
            <a:r>
              <a:rPr lang="en-US" sz="1400" dirty="0"/>
              <a:t>Associate Professor</a:t>
            </a:r>
          </a:p>
          <a:p>
            <a:pPr marL="64008" lvl="0" indent="0">
              <a:buNone/>
              <a:defRPr/>
            </a:pPr>
            <a:r>
              <a:rPr lang="en-US" sz="1400" dirty="0"/>
              <a:t>University of Massachusetts, Lowell</a:t>
            </a:r>
          </a:p>
          <a:p>
            <a:pPr>
              <a:buNone/>
            </a:pPr>
            <a:endParaRPr lang="en-US" sz="1400" dirty="0"/>
          </a:p>
          <a:p>
            <a:pPr>
              <a:buNone/>
            </a:pPr>
            <a:r>
              <a:rPr lang="en-US" sz="1800" b="1" dirty="0" err="1">
                <a:solidFill>
                  <a:schemeClr val="tx2"/>
                </a:solidFill>
              </a:rPr>
              <a:t>Avinash</a:t>
            </a:r>
            <a:r>
              <a:rPr lang="en-US" sz="1800" b="1" dirty="0">
                <a:solidFill>
                  <a:schemeClr val="tx2"/>
                </a:solidFill>
              </a:rPr>
              <a:t> Singh Bhati, Ph.D.</a:t>
            </a:r>
          </a:p>
          <a:p>
            <a:pPr>
              <a:buNone/>
            </a:pPr>
            <a:r>
              <a:rPr lang="en-US" sz="1600" b="1" i="1" dirty="0">
                <a:solidFill>
                  <a:schemeClr val="tx2"/>
                </a:solidFill>
              </a:rPr>
              <a:t>Simulation Model</a:t>
            </a:r>
          </a:p>
          <a:p>
            <a:pPr>
              <a:buNone/>
            </a:pPr>
            <a:r>
              <a:rPr lang="en-US" sz="1400" dirty="0" err="1"/>
              <a:t>Maxarth</a:t>
            </a:r>
            <a:r>
              <a:rPr lang="en-US" sz="1400" dirty="0"/>
              <a:t>, LLC </a:t>
            </a:r>
          </a:p>
          <a:p>
            <a:pPr>
              <a:buNone/>
            </a:pPr>
            <a:endParaRPr lang="en-US" sz="800" b="1" dirty="0"/>
          </a:p>
          <a:p>
            <a:pPr>
              <a:buNone/>
            </a:pPr>
            <a:endParaRPr lang="en-US" sz="800" b="1" dirty="0"/>
          </a:p>
          <a:p>
            <a:pPr>
              <a:buNone/>
            </a:pPr>
            <a:endParaRPr lang="en-US" sz="200" b="1" dirty="0"/>
          </a:p>
          <a:p>
            <a:pPr>
              <a:spcBef>
                <a:spcPts val="0"/>
              </a:spcBef>
              <a:buNone/>
            </a:pPr>
            <a:r>
              <a:rPr lang="en-US" sz="1800" b="1" dirty="0">
                <a:solidFill>
                  <a:schemeClr val="tx2"/>
                </a:solidFill>
              </a:rPr>
              <a:t>Amy Murphy, MPP</a:t>
            </a:r>
          </a:p>
          <a:p>
            <a:pPr>
              <a:spcBef>
                <a:spcPts val="0"/>
              </a:spcBef>
              <a:buNone/>
            </a:pPr>
            <a:r>
              <a:rPr lang="en-US" sz="1800" b="1" dirty="0">
                <a:solidFill>
                  <a:schemeClr val="tx2"/>
                </a:solidFill>
              </a:rPr>
              <a:t>Jennifer </a:t>
            </a:r>
            <a:r>
              <a:rPr lang="en-US" sz="1800" b="1" dirty="0" err="1">
                <a:solidFill>
                  <a:schemeClr val="tx2"/>
                </a:solidFill>
              </a:rPr>
              <a:t>Lerch</a:t>
            </a:r>
            <a:r>
              <a:rPr lang="en-US" sz="1800" b="1" dirty="0">
                <a:solidFill>
                  <a:schemeClr val="tx2"/>
                </a:solidFill>
              </a:rPr>
              <a:t>, MA</a:t>
            </a:r>
          </a:p>
          <a:p>
            <a:pPr>
              <a:spcBef>
                <a:spcPts val="0"/>
              </a:spcBef>
              <a:buNone/>
            </a:pPr>
            <a:r>
              <a:rPr lang="en-US" sz="1800" b="1" dirty="0">
                <a:solidFill>
                  <a:schemeClr val="tx2"/>
                </a:solidFill>
              </a:rPr>
              <a:t>Heather </a:t>
            </a:r>
            <a:r>
              <a:rPr lang="en-US" sz="1800" b="1" dirty="0" err="1">
                <a:solidFill>
                  <a:schemeClr val="tx2"/>
                </a:solidFill>
              </a:rPr>
              <a:t>Toronjo</a:t>
            </a:r>
            <a:r>
              <a:rPr lang="en-US" sz="1800" b="1" dirty="0">
                <a:solidFill>
                  <a:schemeClr val="tx2"/>
                </a:solidFill>
              </a:rPr>
              <a:t>, MPP</a:t>
            </a:r>
          </a:p>
          <a:p>
            <a:pPr>
              <a:buNone/>
            </a:pPr>
            <a:r>
              <a:rPr lang="en-US" sz="1400" dirty="0"/>
              <a:t>George Mason University</a:t>
            </a:r>
          </a:p>
          <a:p>
            <a:pPr>
              <a:buNone/>
            </a:pPr>
            <a:r>
              <a:rPr lang="en-US" sz="1400" dirty="0"/>
              <a:t>4087 University Drive</a:t>
            </a:r>
          </a:p>
          <a:p>
            <a:pPr>
              <a:buNone/>
            </a:pPr>
            <a:r>
              <a:rPr lang="en-US" sz="1400" dirty="0"/>
              <a:t>Fairfax, VA 22030</a:t>
            </a:r>
          </a:p>
          <a:p>
            <a:pPr marL="64008" lvl="0" indent="0">
              <a:buNone/>
              <a:defRPr/>
            </a:pPr>
            <a:r>
              <a:rPr lang="en-US" sz="1800" b="1" dirty="0">
                <a:solidFill>
                  <a:schemeClr val="tx2"/>
                </a:solidFill>
              </a:rPr>
              <a:t> </a:t>
            </a:r>
            <a:endParaRPr lang="en-US" sz="800" dirty="0">
              <a:solidFill>
                <a:schemeClr val="tx2"/>
              </a:solidFill>
            </a:endParaRPr>
          </a:p>
          <a:p>
            <a:pPr marL="64008" lvl="0" indent="0">
              <a:buNone/>
              <a:defRPr/>
            </a:pPr>
            <a:r>
              <a:rPr lang="en-US" sz="2400" dirty="0">
                <a:solidFill>
                  <a:schemeClr val="tx2"/>
                </a:solidFill>
              </a:rPr>
              <a:t>Special Acknowledgements:</a:t>
            </a:r>
          </a:p>
          <a:p>
            <a:r>
              <a:rPr lang="en-US" sz="1800" dirty="0"/>
              <a:t>Bureau of Justice Assistance</a:t>
            </a:r>
          </a:p>
          <a:p>
            <a:pPr lvl="1"/>
            <a:r>
              <a:rPr lang="en-US" sz="1800" dirty="0"/>
              <a:t>BJA: 2009-DG-BX-K026</a:t>
            </a:r>
          </a:p>
          <a:p>
            <a:r>
              <a:rPr lang="en-US" sz="1800" dirty="0"/>
              <a:t>Center for Substance Abuse Treatment</a:t>
            </a:r>
          </a:p>
          <a:p>
            <a:pPr lvl="1"/>
            <a:r>
              <a:rPr lang="en-US" sz="1800" dirty="0"/>
              <a:t>SAMHSA: 202171</a:t>
            </a:r>
          </a:p>
          <a:p>
            <a:r>
              <a:rPr lang="en-US" sz="1800" dirty="0"/>
              <a:t>Public Welfare Foundation</a:t>
            </a:r>
          </a:p>
          <a:p>
            <a:r>
              <a:rPr lang="en-US" sz="1800" dirty="0"/>
              <a:t>Special Thanks to:</a:t>
            </a:r>
          </a:p>
          <a:p>
            <a:pPr lvl="1"/>
            <a:r>
              <a:rPr lang="en-US" sz="1800" dirty="0"/>
              <a:t>Ed Banks, Ph.D.</a:t>
            </a:r>
          </a:p>
          <a:p>
            <a:pPr lvl="1"/>
            <a:r>
              <a:rPr lang="en-US" sz="1800" dirty="0"/>
              <a:t>Ken Robertson</a:t>
            </a:r>
          </a:p>
          <a:p>
            <a:pPr lvl="1"/>
            <a:r>
              <a:rPr lang="en-US" sz="1800" dirty="0"/>
              <a:t>Jon Berg</a:t>
            </a:r>
          </a:p>
          <a:p>
            <a:pPr marL="64008" lvl="0" indent="0">
              <a:buNone/>
              <a:defRPr/>
            </a:pPr>
            <a:endParaRPr lang="en-US" sz="1200" dirty="0">
              <a:solidFill>
                <a:schemeClr val="tx2"/>
              </a:solidFill>
            </a:endParaRPr>
          </a:p>
        </p:txBody>
      </p:sp>
      <p:grpSp>
        <p:nvGrpSpPr>
          <p:cNvPr id="4" name="Group 3"/>
          <p:cNvGrpSpPr/>
          <p:nvPr/>
        </p:nvGrpSpPr>
        <p:grpSpPr>
          <a:xfrm>
            <a:off x="1" y="0"/>
            <a:ext cx="9144000" cy="750887"/>
            <a:chOff x="1" y="0"/>
            <a:chExt cx="9144000" cy="750887"/>
          </a:xfrm>
        </p:grpSpPr>
        <p:pic>
          <p:nvPicPr>
            <p:cNvPr id="5"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23" y="0"/>
              <a:ext cx="9099278" cy="75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7934785" cy="75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616857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ubtitle 2"/>
          <p:cNvSpPr>
            <a:spLocks noGrp="1"/>
          </p:cNvSpPr>
          <p:nvPr>
            <p:ph type="subTitle" idx="1"/>
          </p:nvPr>
        </p:nvSpPr>
        <p:spPr>
          <a:xfrm>
            <a:off x="152400" y="5943600"/>
            <a:ext cx="8763000" cy="533400"/>
          </a:xfrm>
        </p:spPr>
        <p:txBody>
          <a:bodyPr/>
          <a:lstStyle/>
          <a:p>
            <a:pPr marL="63500" algn="ctr" eaLnBrk="1" hangingPunct="1"/>
            <a:r>
              <a:rPr lang="en-US" sz="1400" dirty="0">
                <a:latin typeface="Georgia" charset="0"/>
              </a:rPr>
              <a:t>This project received funding from Bureau of Justice Assistance, Center for Substance Abuse Treatment, and Public Welfare Foundation. Views expressed here are ours and not the positions or policies of the funders.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3533" y="4142342"/>
            <a:ext cx="1831975"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0C13398-1864-4A54-B4D9-DF56FBB70188}" type="slidenum">
              <a:rPr lang="en-US" smtClean="0"/>
              <a:t>15</a:t>
            </a:fld>
            <a:endParaRPr lang="en-US"/>
          </a:p>
        </p:txBody>
      </p:sp>
      <p:sp>
        <p:nvSpPr>
          <p:cNvPr id="6" name="Title 4">
            <a:extLst>
              <a:ext uri="{FF2B5EF4-FFF2-40B4-BE49-F238E27FC236}">
                <a16:creationId xmlns:a16="http://schemas.microsoft.com/office/drawing/2014/main" id="{124FE58B-BE96-2344-90D4-B3DF5DD21172}"/>
              </a:ext>
            </a:extLst>
          </p:cNvPr>
          <p:cNvSpPr txBox="1">
            <a:spLocks/>
          </p:cNvSpPr>
          <p:nvPr/>
        </p:nvSpPr>
        <p:spPr>
          <a:xfrm>
            <a:off x="0" y="1137"/>
            <a:ext cx="9144000" cy="3732663"/>
          </a:xfrm>
          <a:prstGeom prst="rect">
            <a:avLst/>
          </a:prstGeom>
          <a:solidFill>
            <a:schemeClr val="accent5"/>
          </a:solidFill>
        </p:spPr>
        <p:txBody>
          <a:bodyPr vert="horz" anchor="b">
            <a:normAutofit/>
          </a:bodyPr>
          <a:lstStyle>
            <a:lvl1pPr algn="l" rtl="0" eaLnBrk="1" latinLnBrk="0" hangingPunct="1">
              <a:spcBef>
                <a:spcPct val="0"/>
              </a:spcBef>
              <a:buNone/>
              <a:defRPr kumimoji="0" sz="4400" kern="1200">
                <a:solidFill>
                  <a:schemeClr val="bg1"/>
                </a:solidFill>
                <a:latin typeface="+mj-lt"/>
                <a:ea typeface="+mj-ea"/>
                <a:cs typeface="+mj-cs"/>
              </a:defRPr>
            </a:lvl1pPr>
          </a:lstStyle>
          <a:p>
            <a:endParaRPr lang="en-US" dirty="0"/>
          </a:p>
        </p:txBody>
      </p:sp>
      <p:sp>
        <p:nvSpPr>
          <p:cNvPr id="224257" name="Title 1"/>
          <p:cNvSpPr>
            <a:spLocks noGrp="1"/>
          </p:cNvSpPr>
          <p:nvPr>
            <p:ph type="ctrTitle"/>
          </p:nvPr>
        </p:nvSpPr>
        <p:spPr>
          <a:xfrm>
            <a:off x="228600" y="2057400"/>
            <a:ext cx="8686800" cy="1470025"/>
          </a:xfrm>
        </p:spPr>
        <p:txBody>
          <a:bodyPr>
            <a:normAutofit fontScale="90000"/>
          </a:bodyPr>
          <a:lstStyle/>
          <a:p>
            <a:pPr algn="ctr" eaLnBrk="1" hangingPunct="1"/>
            <a:r>
              <a:rPr lang="en-US" dirty="0"/>
              <a:t>Thank you!</a:t>
            </a:r>
            <a:br>
              <a:rPr lang="en-US" dirty="0"/>
            </a:br>
            <a:br>
              <a:rPr lang="en-US" dirty="0"/>
            </a:br>
            <a:r>
              <a:rPr lang="en-US" u="sng" dirty="0">
                <a:hlinkClick r:id="rId4">
                  <a:extLst>
                    <a:ext uri="{A12FA001-AC4F-418D-AE19-62706E023703}">
                      <ahyp:hlinkClr xmlns:ahyp="http://schemas.microsoft.com/office/drawing/2018/hyperlinkcolor" val="tx"/>
                    </a:ext>
                  </a:extLst>
                </a:hlinkClick>
              </a:rPr>
              <a:t>sdebussh@gmu.edu</a:t>
            </a:r>
            <a:endParaRPr lang="en-US" u="sng" dirty="0"/>
          </a:p>
        </p:txBody>
      </p:sp>
    </p:spTree>
    <p:extLst>
      <p:ext uri="{BB962C8B-B14F-4D97-AF65-F5344CB8AC3E}">
        <p14:creationId xmlns:p14="http://schemas.microsoft.com/office/powerpoint/2010/main" val="1710388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a:t>
            </a:r>
          </a:p>
        </p:txBody>
      </p:sp>
      <p:sp>
        <p:nvSpPr>
          <p:cNvPr id="3" name="Content Placeholder 2"/>
          <p:cNvSpPr>
            <a:spLocks noGrp="1"/>
          </p:cNvSpPr>
          <p:nvPr>
            <p:ph idx="1"/>
          </p:nvPr>
        </p:nvSpPr>
        <p:spPr/>
        <p:txBody>
          <a:bodyPr>
            <a:normAutofit/>
          </a:bodyPr>
          <a:lstStyle/>
          <a:p>
            <a:pPr>
              <a:spcAft>
                <a:spcPts val="600"/>
              </a:spcAft>
            </a:pPr>
            <a:r>
              <a:rPr lang="en-US" sz="2400" dirty="0"/>
              <a:t>Comprehensive survey of what types of services are being provided through AB109 funding.</a:t>
            </a:r>
          </a:p>
          <a:p>
            <a:pPr>
              <a:spcAft>
                <a:spcPts val="600"/>
              </a:spcAft>
            </a:pPr>
            <a:r>
              <a:rPr lang="en-US" sz="2400" dirty="0"/>
              <a:t>Examine use of evidence-based practices and other promising approaches.</a:t>
            </a:r>
          </a:p>
          <a:p>
            <a:pPr>
              <a:spcAft>
                <a:spcPts val="600"/>
              </a:spcAft>
            </a:pPr>
            <a:r>
              <a:rPr lang="en-US" sz="2400" dirty="0"/>
              <a:t>Compare available programming to needs of the population.</a:t>
            </a:r>
          </a:p>
          <a:p>
            <a:pPr>
              <a:spcAft>
                <a:spcPts val="600"/>
              </a:spcAft>
            </a:pPr>
            <a:r>
              <a:rPr lang="en-US" sz="2400" dirty="0"/>
              <a:t>Determine training and technical assistance needs. </a:t>
            </a:r>
          </a:p>
        </p:txBody>
      </p:sp>
      <p:grpSp>
        <p:nvGrpSpPr>
          <p:cNvPr id="4" name="Group 3">
            <a:extLst>
              <a:ext uri="{FF2B5EF4-FFF2-40B4-BE49-F238E27FC236}">
                <a16:creationId xmlns:a16="http://schemas.microsoft.com/office/drawing/2014/main" id="{A80C8A43-EBBE-ED4F-9C40-E05C387EF953}"/>
              </a:ext>
            </a:extLst>
          </p:cNvPr>
          <p:cNvGrpSpPr/>
          <p:nvPr/>
        </p:nvGrpSpPr>
        <p:grpSpPr>
          <a:xfrm>
            <a:off x="1" y="0"/>
            <a:ext cx="9144000" cy="750887"/>
            <a:chOff x="1" y="0"/>
            <a:chExt cx="9144000" cy="750887"/>
          </a:xfrm>
        </p:grpSpPr>
        <p:pic>
          <p:nvPicPr>
            <p:cNvPr id="5" name="Picture 34">
              <a:extLst>
                <a:ext uri="{FF2B5EF4-FFF2-40B4-BE49-F238E27FC236}">
                  <a16:creationId xmlns:a16="http://schemas.microsoft.com/office/drawing/2014/main" id="{3465E587-2425-364C-AB6B-321F840783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23" y="0"/>
              <a:ext cx="9099278" cy="7508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34">
              <a:extLst>
                <a:ext uri="{FF2B5EF4-FFF2-40B4-BE49-F238E27FC236}">
                  <a16:creationId xmlns:a16="http://schemas.microsoft.com/office/drawing/2014/main" id="{2822C390-4186-3B4C-9F57-7C1861ED5F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7934785" cy="7508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val="437715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0"/>
            <a:ext cx="8458200" cy="1470025"/>
          </a:xfrm>
        </p:spPr>
        <p:txBody>
          <a:bodyPr/>
          <a:lstStyle/>
          <a:p>
            <a:r>
              <a:rPr lang="en-US" dirty="0">
                <a:latin typeface="+mj-lt"/>
              </a:rPr>
              <a:t>The RNR Simulation Tool</a:t>
            </a:r>
          </a:p>
        </p:txBody>
      </p:sp>
      <p:sp>
        <p:nvSpPr>
          <p:cNvPr id="4" name="Slide Number Placeholder 3"/>
          <p:cNvSpPr>
            <a:spLocks noGrp="1"/>
          </p:cNvSpPr>
          <p:nvPr>
            <p:ph type="sldNum" sz="quarter" idx="4294967295"/>
          </p:nvPr>
        </p:nvSpPr>
        <p:spPr>
          <a:xfrm>
            <a:off x="8320088" y="1136"/>
            <a:ext cx="747712" cy="365760"/>
          </a:xfrm>
          <a:prstGeom prst="rect">
            <a:avLst/>
          </a:prstGeom>
        </p:spPr>
        <p:txBody>
          <a:bodyPr/>
          <a:lstStyle/>
          <a:p>
            <a:fld id="{D0C13398-1864-4A54-B4D9-DF56FBB70188}" type="slidenum">
              <a:rPr lang="en-US" smtClean="0"/>
              <a:t>3</a:t>
            </a:fld>
            <a:endParaRPr lang="en-US"/>
          </a:p>
        </p:txBody>
      </p:sp>
      <p:sp>
        <p:nvSpPr>
          <p:cNvPr id="8" name="Title 4">
            <a:extLst>
              <a:ext uri="{FF2B5EF4-FFF2-40B4-BE49-F238E27FC236}">
                <a16:creationId xmlns:a16="http://schemas.microsoft.com/office/drawing/2014/main" id="{E712D078-55A4-A34E-9066-C410DA57FDD4}"/>
              </a:ext>
            </a:extLst>
          </p:cNvPr>
          <p:cNvSpPr txBox="1">
            <a:spLocks/>
          </p:cNvSpPr>
          <p:nvPr/>
        </p:nvSpPr>
        <p:spPr>
          <a:xfrm>
            <a:off x="0" y="1137"/>
            <a:ext cx="9144000" cy="3732663"/>
          </a:xfrm>
          <a:prstGeom prst="rect">
            <a:avLst/>
          </a:prstGeom>
          <a:solidFill>
            <a:schemeClr val="accent5"/>
          </a:solidFill>
        </p:spPr>
        <p:txBody>
          <a:bodyPr vert="horz" anchor="b">
            <a:normAutofit/>
          </a:bodyPr>
          <a:lstStyle>
            <a:lvl1pPr algn="l" rtl="0" eaLnBrk="1" latinLnBrk="0" hangingPunct="1">
              <a:spcBef>
                <a:spcPct val="0"/>
              </a:spcBef>
              <a:buNone/>
              <a:defRPr kumimoji="0" sz="4400" kern="1200">
                <a:solidFill>
                  <a:schemeClr val="bg1"/>
                </a:solidFill>
                <a:latin typeface="+mj-lt"/>
                <a:ea typeface="+mj-ea"/>
                <a:cs typeface="+mj-cs"/>
              </a:defRPr>
            </a:lvl1pPr>
          </a:lstStyle>
          <a:p>
            <a:r>
              <a:rPr lang="en-US" dirty="0"/>
              <a:t> The RNR Simulation Tool</a:t>
            </a:r>
          </a:p>
        </p:txBody>
      </p:sp>
    </p:spTree>
    <p:extLst>
      <p:ext uri="{BB962C8B-B14F-4D97-AF65-F5344CB8AC3E}">
        <p14:creationId xmlns:p14="http://schemas.microsoft.com/office/powerpoint/2010/main" val="825759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r="94231"/>
          <a:stretch>
            <a:fillRect/>
          </a:stretch>
        </p:blipFill>
        <p:spPr bwMode="auto">
          <a:xfrm>
            <a:off x="0" y="1"/>
            <a:ext cx="9144000" cy="6870193"/>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982F87A3-BD27-46BA-B45C-30F81F503F3A}" type="slidenum">
              <a:rPr lang="en-US" smtClean="0">
                <a:solidFill>
                  <a:prstClr val="black">
                    <a:tint val="75000"/>
                  </a:prstClr>
                </a:solidFill>
              </a:rPr>
              <a:pPr/>
              <a:t>4</a:t>
            </a:fld>
            <a:endParaRPr lang="en-US">
              <a:solidFill>
                <a:prstClr val="black">
                  <a:tint val="75000"/>
                </a:prstClr>
              </a:solidFill>
            </a:endParaRPr>
          </a:p>
        </p:txBody>
      </p:sp>
      <p:pic>
        <p:nvPicPr>
          <p:cNvPr id="10" name="Picture 2"/>
          <p:cNvPicPr>
            <a:picLocks noChangeAspect="1" noChangeArrowheads="1"/>
          </p:cNvPicPr>
          <p:nvPr/>
        </p:nvPicPr>
        <p:blipFill>
          <a:blip r:embed="rId3" cstate="print"/>
          <a:srcRect r="94231"/>
          <a:stretch>
            <a:fillRect/>
          </a:stretch>
        </p:blipFill>
        <p:spPr bwMode="auto">
          <a:xfrm>
            <a:off x="0" y="1"/>
            <a:ext cx="9144000" cy="6870193"/>
          </a:xfrm>
          <a:prstGeom prst="rect">
            <a:avLst/>
          </a:prstGeom>
          <a:noFill/>
          <a:ln w="9525">
            <a:noFill/>
            <a:miter lim="800000"/>
            <a:headEnd/>
            <a:tailEnd/>
          </a:ln>
          <a:effectLst/>
        </p:spPr>
      </p:pic>
      <p:pic>
        <p:nvPicPr>
          <p:cNvPr id="11" name="Picture 2"/>
          <p:cNvPicPr>
            <a:picLocks noChangeAspect="1" noChangeArrowheads="1"/>
          </p:cNvPicPr>
          <p:nvPr/>
        </p:nvPicPr>
        <p:blipFill>
          <a:blip r:embed="rId4" cstate="print"/>
          <a:srcRect/>
          <a:stretch>
            <a:fillRect/>
          </a:stretch>
        </p:blipFill>
        <p:spPr bwMode="auto">
          <a:xfrm>
            <a:off x="-152400" y="1"/>
            <a:ext cx="9601200" cy="6857999"/>
          </a:xfrm>
          <a:prstGeom prst="rect">
            <a:avLst/>
          </a:prstGeom>
          <a:noFill/>
          <a:ln w="9525">
            <a:noFill/>
            <a:miter lim="800000"/>
            <a:headEnd/>
            <a:tailEnd/>
          </a:ln>
          <a:effectLst/>
        </p:spPr>
      </p:pic>
      <p:sp>
        <p:nvSpPr>
          <p:cNvPr id="13" name="TextBox 12"/>
          <p:cNvSpPr txBox="1"/>
          <p:nvPr/>
        </p:nvSpPr>
        <p:spPr>
          <a:xfrm>
            <a:off x="1600200" y="1905000"/>
            <a:ext cx="5943600" cy="523220"/>
          </a:xfrm>
          <a:prstGeom prst="rect">
            <a:avLst/>
          </a:prstGeom>
          <a:solidFill>
            <a:schemeClr val="bg1"/>
          </a:solidFill>
          <a:ln>
            <a:solidFill>
              <a:schemeClr val="tx1"/>
            </a:solidFill>
          </a:ln>
        </p:spPr>
        <p:txBody>
          <a:bodyPr wrap="square" rtlCol="0">
            <a:spAutoFit/>
          </a:bodyPr>
          <a:lstStyle/>
          <a:p>
            <a:pPr algn="ctr"/>
            <a:r>
              <a:rPr lang="en-US" sz="2400" b="1" u="sng" dirty="0">
                <a:solidFill>
                  <a:srgbClr val="5AA2AE"/>
                </a:solidFill>
              </a:rPr>
              <a:t>http://</a:t>
            </a:r>
            <a:r>
              <a:rPr lang="en-US" sz="2800" b="1" u="sng" dirty="0">
                <a:solidFill>
                  <a:srgbClr val="5AA2AE"/>
                </a:solidFill>
              </a:rPr>
              <a:t>www.gmuace.org/tools</a:t>
            </a:r>
            <a:r>
              <a:rPr lang="en-US" sz="2400" b="1" u="sng" dirty="0">
                <a:solidFill>
                  <a:srgbClr val="5AA2AE"/>
                </a:solidFill>
              </a:rPr>
              <a:t>/</a:t>
            </a:r>
          </a:p>
        </p:txBody>
      </p:sp>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3000" y="2971800"/>
            <a:ext cx="6934200" cy="2514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681277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0"/>
            <a:ext cx="9144000" cy="750887"/>
            <a:chOff x="1" y="0"/>
            <a:chExt cx="9144000" cy="750887"/>
          </a:xfrm>
        </p:grpSpPr>
        <p:pic>
          <p:nvPicPr>
            <p:cNvPr id="6"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23" y="0"/>
              <a:ext cx="9099278" cy="75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7934785" cy="75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itle 1"/>
          <p:cNvSpPr>
            <a:spLocks noGrp="1"/>
          </p:cNvSpPr>
          <p:nvPr>
            <p:ph type="title"/>
          </p:nvPr>
        </p:nvSpPr>
        <p:spPr>
          <a:xfrm>
            <a:off x="457200" y="816864"/>
            <a:ext cx="8229600" cy="762000"/>
          </a:xfrm>
        </p:spPr>
        <p:txBody>
          <a:bodyPr/>
          <a:lstStyle/>
          <a:p>
            <a:r>
              <a:rPr lang="en-US" dirty="0"/>
              <a:t>The RNR Simulation Tool</a:t>
            </a:r>
          </a:p>
        </p:txBody>
      </p:sp>
      <p:sp>
        <p:nvSpPr>
          <p:cNvPr id="13" name="Content Placeholder 2"/>
          <p:cNvSpPr txBox="1">
            <a:spLocks/>
          </p:cNvSpPr>
          <p:nvPr/>
        </p:nvSpPr>
        <p:spPr>
          <a:xfrm>
            <a:off x="457200" y="1524000"/>
            <a:ext cx="8229600" cy="5050536"/>
          </a:xfrm>
          <a:prstGeom prst="rect">
            <a:avLst/>
          </a:prstGeom>
        </p:spPr>
        <p:txBody>
          <a:bodyPr vert="horz">
            <a:normAutofit fontScale="925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a:t>Individual Assessment focuses on: </a:t>
            </a:r>
          </a:p>
          <a:p>
            <a:pPr lvl="1"/>
            <a:r>
              <a:rPr lang="en-US" dirty="0">
                <a:solidFill>
                  <a:schemeClr val="tx2">
                    <a:lumMod val="75000"/>
                  </a:schemeClr>
                </a:solidFill>
              </a:rPr>
              <a:t>Identifying criminogenic needs</a:t>
            </a:r>
          </a:p>
          <a:p>
            <a:pPr lvl="1"/>
            <a:r>
              <a:rPr lang="en-US" dirty="0">
                <a:solidFill>
                  <a:schemeClr val="tx2">
                    <a:lumMod val="75000"/>
                  </a:schemeClr>
                </a:solidFill>
              </a:rPr>
              <a:t>Matching people to type and intensity of treatment</a:t>
            </a:r>
          </a:p>
          <a:p>
            <a:pPr lvl="1"/>
            <a:endParaRPr lang="en-US" dirty="0"/>
          </a:p>
          <a:p>
            <a:r>
              <a:rPr lang="en-US" dirty="0"/>
              <a:t>Program Assessment focuses on:</a:t>
            </a:r>
          </a:p>
          <a:p>
            <a:pPr lvl="1"/>
            <a:r>
              <a:rPr lang="en-US" dirty="0">
                <a:solidFill>
                  <a:schemeClr val="tx2">
                    <a:lumMod val="75000"/>
                  </a:schemeClr>
                </a:solidFill>
              </a:rPr>
              <a:t>Classifying programs to target specific needs</a:t>
            </a:r>
          </a:p>
          <a:p>
            <a:pPr lvl="1"/>
            <a:r>
              <a:rPr lang="en-US" dirty="0">
                <a:solidFill>
                  <a:schemeClr val="tx2">
                    <a:lumMod val="75000"/>
                  </a:schemeClr>
                </a:solidFill>
              </a:rPr>
              <a:t>Rating key program features</a:t>
            </a:r>
          </a:p>
          <a:p>
            <a:pPr lvl="1"/>
            <a:r>
              <a:rPr lang="en-US" dirty="0">
                <a:solidFill>
                  <a:schemeClr val="tx2">
                    <a:lumMod val="75000"/>
                  </a:schemeClr>
                </a:solidFill>
              </a:rPr>
              <a:t>Linking to meta-analyses/systematic reviews</a:t>
            </a:r>
          </a:p>
          <a:p>
            <a:endParaRPr lang="en-US" dirty="0"/>
          </a:p>
          <a:p>
            <a:r>
              <a:rPr lang="en-US" dirty="0"/>
              <a:t>Jurisdiction Assessment focuses on: </a:t>
            </a:r>
          </a:p>
          <a:p>
            <a:pPr lvl="1"/>
            <a:r>
              <a:rPr lang="en-US" dirty="0">
                <a:solidFill>
                  <a:schemeClr val="tx2">
                    <a:lumMod val="75000"/>
                  </a:schemeClr>
                </a:solidFill>
              </a:rPr>
              <a:t>Evaluating needs of population </a:t>
            </a:r>
          </a:p>
          <a:p>
            <a:pPr lvl="1"/>
            <a:r>
              <a:rPr lang="en-US" dirty="0">
                <a:solidFill>
                  <a:schemeClr val="tx2">
                    <a:lumMod val="75000"/>
                  </a:schemeClr>
                </a:solidFill>
              </a:rPr>
              <a:t>Comparing with existing capacity to meet needs</a:t>
            </a:r>
          </a:p>
          <a:p>
            <a:pPr lvl="1"/>
            <a:endParaRPr lang="en-US" dirty="0"/>
          </a:p>
        </p:txBody>
      </p:sp>
    </p:spTree>
    <p:extLst>
      <p:ext uri="{BB962C8B-B14F-4D97-AF65-F5344CB8AC3E}">
        <p14:creationId xmlns:p14="http://schemas.microsoft.com/office/powerpoint/2010/main" val="2227972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0"/>
            <a:ext cx="9144000" cy="750887"/>
            <a:chOff x="1" y="0"/>
            <a:chExt cx="9144000" cy="750887"/>
          </a:xfrm>
        </p:grpSpPr>
        <p:pic>
          <p:nvPicPr>
            <p:cNvPr id="8"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23" y="0"/>
              <a:ext cx="9099278" cy="75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7934785" cy="75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itle 1"/>
          <p:cNvSpPr>
            <a:spLocks noGrp="1"/>
          </p:cNvSpPr>
          <p:nvPr>
            <p:ph type="title"/>
          </p:nvPr>
        </p:nvSpPr>
        <p:spPr>
          <a:xfrm>
            <a:off x="152400" y="598856"/>
            <a:ext cx="8686800" cy="1306144"/>
          </a:xfrm>
        </p:spPr>
        <p:txBody>
          <a:bodyPr/>
          <a:lstStyle/>
          <a:p>
            <a:r>
              <a:rPr lang="en-US" dirty="0"/>
              <a:t>Program Assessment Domains</a:t>
            </a:r>
          </a:p>
        </p:txBody>
      </p:sp>
      <p:sp>
        <p:nvSpPr>
          <p:cNvPr id="5" name="Content Placeholder 4"/>
          <p:cNvSpPr>
            <a:spLocks noGrp="1"/>
          </p:cNvSpPr>
          <p:nvPr>
            <p:ph sz="half" idx="1"/>
          </p:nvPr>
        </p:nvSpPr>
        <p:spPr>
          <a:xfrm>
            <a:off x="4648199" y="1828800"/>
            <a:ext cx="4343399" cy="4559808"/>
          </a:xfrm>
        </p:spPr>
        <p:txBody>
          <a:bodyPr>
            <a:noAutofit/>
          </a:bodyPr>
          <a:lstStyle/>
          <a:p>
            <a:pPr>
              <a:spcAft>
                <a:spcPts val="600"/>
              </a:spcAft>
            </a:pPr>
            <a:r>
              <a:rPr lang="en-US" sz="2400" dirty="0"/>
              <a:t>On-line survey of program structure and features</a:t>
            </a:r>
          </a:p>
          <a:p>
            <a:pPr>
              <a:spcAft>
                <a:spcPts val="600"/>
              </a:spcAft>
            </a:pPr>
            <a:r>
              <a:rPr lang="en-US" sz="2400" dirty="0"/>
              <a:t>Uses criteria from research literature</a:t>
            </a:r>
          </a:p>
          <a:p>
            <a:pPr>
              <a:spcAft>
                <a:spcPts val="600"/>
              </a:spcAft>
            </a:pPr>
            <a:r>
              <a:rPr lang="en-US" sz="2400" dirty="0"/>
              <a:t>Includes CPC+ASAM+LOCUS; behavioral health</a:t>
            </a:r>
          </a:p>
          <a:p>
            <a:pPr>
              <a:spcAft>
                <a:spcPts val="600"/>
              </a:spcAft>
            </a:pPr>
            <a:r>
              <a:rPr lang="en-US" sz="2400" dirty="0"/>
              <a:t>Identifies major areas of strengths and areas for improvement</a:t>
            </a:r>
          </a:p>
        </p:txBody>
      </p:sp>
      <p:graphicFrame>
        <p:nvGraphicFramePr>
          <p:cNvPr id="10" name="Content Placeholder 4">
            <a:extLst>
              <a:ext uri="{FF2B5EF4-FFF2-40B4-BE49-F238E27FC236}">
                <a16:creationId xmlns:a16="http://schemas.microsoft.com/office/drawing/2014/main" id="{997B79EF-8D09-BE49-A831-463C4997CF44}"/>
              </a:ext>
            </a:extLst>
          </p:cNvPr>
          <p:cNvGraphicFramePr>
            <a:graphicFrameLocks/>
          </p:cNvGraphicFramePr>
          <p:nvPr>
            <p:extLst>
              <p:ext uri="{D42A27DB-BD31-4B8C-83A1-F6EECF244321}">
                <p14:modId xmlns:p14="http://schemas.microsoft.com/office/powerpoint/2010/main" val="1986691427"/>
              </p:ext>
            </p:extLst>
          </p:nvPr>
        </p:nvGraphicFramePr>
        <p:xfrm>
          <a:off x="152400" y="1931894"/>
          <a:ext cx="5410200" cy="43243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20519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0"/>
            <a:ext cx="9144000" cy="750887"/>
            <a:chOff x="1" y="0"/>
            <a:chExt cx="9144000" cy="750887"/>
          </a:xfrm>
        </p:grpSpPr>
        <p:pic>
          <p:nvPicPr>
            <p:cNvPr id="8"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23" y="0"/>
              <a:ext cx="9099278" cy="75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7934785" cy="75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073" name="Title 1"/>
          <p:cNvSpPr>
            <a:spLocks noGrp="1"/>
          </p:cNvSpPr>
          <p:nvPr>
            <p:ph type="title"/>
          </p:nvPr>
        </p:nvSpPr>
        <p:spPr>
          <a:xfrm>
            <a:off x="457200" y="1015756"/>
            <a:ext cx="8229600" cy="762000"/>
          </a:xfrm>
        </p:spPr>
        <p:txBody>
          <a:bodyPr>
            <a:normAutofit fontScale="90000"/>
          </a:bodyPr>
          <a:lstStyle/>
          <a:p>
            <a:pPr eaLnBrk="1" hangingPunct="1"/>
            <a:r>
              <a:rPr lang="en-US" dirty="0"/>
              <a:t>Program Quality and Adherence to EBPs Matter</a:t>
            </a:r>
          </a:p>
        </p:txBody>
      </p:sp>
      <p:sp>
        <p:nvSpPr>
          <p:cNvPr id="3074" name="Content Placeholder 2"/>
          <p:cNvSpPr>
            <a:spLocks noGrp="1"/>
          </p:cNvSpPr>
          <p:nvPr>
            <p:ph idx="1"/>
          </p:nvPr>
        </p:nvSpPr>
        <p:spPr>
          <a:xfrm>
            <a:off x="457200" y="2209800"/>
            <a:ext cx="8229600" cy="4377600"/>
          </a:xfrm>
        </p:spPr>
        <p:txBody>
          <a:bodyPr/>
          <a:lstStyle/>
          <a:p>
            <a:pPr eaLnBrk="1" hangingPunct="1"/>
            <a:r>
              <a:rPr lang="en-US" sz="2400" dirty="0"/>
              <a:t>Program quality (e.g., Implementation, Risk-Need Assessment, Orientation) </a:t>
            </a:r>
            <a:r>
              <a:rPr lang="en-US" sz="2400" i="1" dirty="0"/>
              <a:t>related to</a:t>
            </a:r>
            <a:r>
              <a:rPr lang="en-US" sz="2400" dirty="0"/>
              <a:t> recidivism</a:t>
            </a:r>
          </a:p>
        </p:txBody>
      </p:sp>
      <p:graphicFrame>
        <p:nvGraphicFramePr>
          <p:cNvPr id="2" name="Chart 3"/>
          <p:cNvGraphicFramePr>
            <a:graphicFrameLocks/>
          </p:cNvGraphicFramePr>
          <p:nvPr>
            <p:extLst>
              <p:ext uri="{D42A27DB-BD31-4B8C-83A1-F6EECF244321}">
                <p14:modId xmlns:p14="http://schemas.microsoft.com/office/powerpoint/2010/main" val="312356160"/>
              </p:ext>
            </p:extLst>
          </p:nvPr>
        </p:nvGraphicFramePr>
        <p:xfrm>
          <a:off x="249936" y="3289506"/>
          <a:ext cx="8077200" cy="2946400"/>
        </p:xfrm>
        <a:graphic>
          <a:graphicData uri="http://schemas.openxmlformats.org/drawingml/2006/chart">
            <c:chart xmlns:c="http://schemas.openxmlformats.org/drawingml/2006/chart" xmlns:r="http://schemas.openxmlformats.org/officeDocument/2006/relationships" r:id="rId4"/>
          </a:graphicData>
        </a:graphic>
      </p:graphicFrame>
      <p:sp>
        <p:nvSpPr>
          <p:cNvPr id="3076" name="TextBox 4"/>
          <p:cNvSpPr txBox="1">
            <a:spLocks noChangeArrowheads="1"/>
          </p:cNvSpPr>
          <p:nvPr/>
        </p:nvSpPr>
        <p:spPr bwMode="auto">
          <a:xfrm>
            <a:off x="198492" y="6386958"/>
            <a:ext cx="7391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ea typeface="MS PGothic" pitchFamily="34" charset="-128"/>
              </a:defRPr>
            </a:lvl1pPr>
            <a:lvl2pPr marL="742950" indent="-285750">
              <a:defRPr>
                <a:solidFill>
                  <a:schemeClr val="tx1"/>
                </a:solidFill>
                <a:latin typeface="Georgia" pitchFamily="18" charset="0"/>
                <a:ea typeface="MS PGothic" pitchFamily="34" charset="-128"/>
              </a:defRPr>
            </a:lvl2pPr>
            <a:lvl3pPr marL="1143000" indent="-228600">
              <a:defRPr>
                <a:solidFill>
                  <a:schemeClr val="tx1"/>
                </a:solidFill>
                <a:latin typeface="Georgia" pitchFamily="18" charset="0"/>
                <a:ea typeface="MS PGothic" pitchFamily="34" charset="-128"/>
              </a:defRPr>
            </a:lvl3pPr>
            <a:lvl4pPr marL="1600200" indent="-228600">
              <a:defRPr>
                <a:solidFill>
                  <a:schemeClr val="tx1"/>
                </a:solidFill>
                <a:latin typeface="Georgia" pitchFamily="18" charset="0"/>
                <a:ea typeface="MS PGothic" pitchFamily="34" charset="-128"/>
              </a:defRPr>
            </a:lvl4pPr>
            <a:lvl5pPr marL="2057400" indent="-228600">
              <a:defRPr>
                <a:solidFill>
                  <a:schemeClr val="tx1"/>
                </a:solidFill>
                <a:latin typeface="Georgia" pitchFamily="18" charset="0"/>
                <a:ea typeface="MS PGothic" pitchFamily="34" charset="-128"/>
              </a:defRPr>
            </a:lvl5pPr>
            <a:lvl6pPr marL="2514600" indent="-228600" fontAlgn="base">
              <a:spcBef>
                <a:spcPct val="0"/>
              </a:spcBef>
              <a:spcAft>
                <a:spcPct val="0"/>
              </a:spcAft>
              <a:defRPr>
                <a:solidFill>
                  <a:schemeClr val="tx1"/>
                </a:solidFill>
                <a:latin typeface="Georgia" pitchFamily="18" charset="0"/>
                <a:ea typeface="MS PGothic" pitchFamily="34" charset="-128"/>
              </a:defRPr>
            </a:lvl6pPr>
            <a:lvl7pPr marL="2971800" indent="-228600" fontAlgn="base">
              <a:spcBef>
                <a:spcPct val="0"/>
              </a:spcBef>
              <a:spcAft>
                <a:spcPct val="0"/>
              </a:spcAft>
              <a:defRPr>
                <a:solidFill>
                  <a:schemeClr val="tx1"/>
                </a:solidFill>
                <a:latin typeface="Georgia" pitchFamily="18" charset="0"/>
                <a:ea typeface="MS PGothic" pitchFamily="34" charset="-128"/>
              </a:defRPr>
            </a:lvl7pPr>
            <a:lvl8pPr marL="3429000" indent="-228600" fontAlgn="base">
              <a:spcBef>
                <a:spcPct val="0"/>
              </a:spcBef>
              <a:spcAft>
                <a:spcPct val="0"/>
              </a:spcAft>
              <a:defRPr>
                <a:solidFill>
                  <a:schemeClr val="tx1"/>
                </a:solidFill>
                <a:latin typeface="Georgia" pitchFamily="18" charset="0"/>
                <a:ea typeface="MS PGothic" pitchFamily="34" charset="-128"/>
              </a:defRPr>
            </a:lvl8pPr>
            <a:lvl9pPr marL="3886200" indent="-228600" fontAlgn="base">
              <a:spcBef>
                <a:spcPct val="0"/>
              </a:spcBef>
              <a:spcAft>
                <a:spcPct val="0"/>
              </a:spcAft>
              <a:defRPr>
                <a:solidFill>
                  <a:schemeClr val="tx1"/>
                </a:solidFill>
                <a:latin typeface="Georgia" pitchFamily="18" charset="0"/>
                <a:ea typeface="MS PGothic" pitchFamily="34" charset="-128"/>
              </a:defRPr>
            </a:lvl9pPr>
          </a:lstStyle>
          <a:p>
            <a:pPr defTabSz="914400"/>
            <a:r>
              <a:rPr lang="en-US" sz="1600" dirty="0">
                <a:solidFill>
                  <a:srgbClr val="000000"/>
                </a:solidFill>
              </a:rPr>
              <a:t>Lowenkamp, Latessa, &amp; Smith, 2006; see also Nesovic, 2003</a:t>
            </a:r>
          </a:p>
        </p:txBody>
      </p:sp>
    </p:spTree>
    <p:extLst>
      <p:ext uri="{BB962C8B-B14F-4D97-AF65-F5344CB8AC3E}">
        <p14:creationId xmlns:p14="http://schemas.microsoft.com/office/powerpoint/2010/main" val="3417580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8B5CDE-DDD2-334B-AFAD-C0E9069E099D}"/>
              </a:ext>
            </a:extLst>
          </p:cNvPr>
          <p:cNvPicPr>
            <a:picLocks noChangeAspect="1"/>
          </p:cNvPicPr>
          <p:nvPr/>
        </p:nvPicPr>
        <p:blipFill>
          <a:blip r:embed="rId3"/>
          <a:stretch>
            <a:fillRect/>
          </a:stretch>
        </p:blipFill>
        <p:spPr>
          <a:xfrm>
            <a:off x="-34544" y="750887"/>
            <a:ext cx="9144000" cy="5982921"/>
          </a:xfrm>
          <a:prstGeom prst="rect">
            <a:avLst/>
          </a:prstGeom>
        </p:spPr>
      </p:pic>
      <p:grpSp>
        <p:nvGrpSpPr>
          <p:cNvPr id="6" name="Group 5"/>
          <p:cNvGrpSpPr/>
          <p:nvPr/>
        </p:nvGrpSpPr>
        <p:grpSpPr>
          <a:xfrm>
            <a:off x="1" y="0"/>
            <a:ext cx="9144000" cy="750887"/>
            <a:chOff x="1" y="0"/>
            <a:chExt cx="9144000" cy="750887"/>
          </a:xfrm>
        </p:grpSpPr>
        <p:pic>
          <p:nvPicPr>
            <p:cNvPr id="7"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23" y="0"/>
              <a:ext cx="9099278" cy="75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7934785" cy="75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 name="Rectangle 9"/>
          <p:cNvSpPr/>
          <p:nvPr/>
        </p:nvSpPr>
        <p:spPr>
          <a:xfrm>
            <a:off x="44722" y="991502"/>
            <a:ext cx="9044413" cy="5752466"/>
          </a:xfrm>
          <a:prstGeom prst="rect">
            <a:avLst/>
          </a:prstGeom>
          <a:solidFill>
            <a:srgbClr val="DDDDD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7533" y="2895600"/>
            <a:ext cx="6088934" cy="18811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1919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500"/>
                                        <p:tgtEl>
                                          <p:spTgt spid="1027"/>
                                        </p:tgtEl>
                                      </p:cBhvr>
                                    </p:animEffect>
                                  </p:childTnLst>
                                </p:cTn>
                              </p:par>
                              <p:par>
                                <p:cTn id="11" presetID="6" presetClass="emph" presetSubtype="0" fill="hold" nodeType="withEffect">
                                  <p:stCondLst>
                                    <p:cond delay="0"/>
                                  </p:stCondLst>
                                  <p:childTnLst>
                                    <p:animScale>
                                      <p:cBhvr>
                                        <p:cTn id="12" dur="2000" fill="hold"/>
                                        <p:tgtEl>
                                          <p:spTgt spid="102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 y="0"/>
            <a:ext cx="9144000" cy="750887"/>
            <a:chOff x="1" y="0"/>
            <a:chExt cx="9144000" cy="750887"/>
          </a:xfrm>
        </p:grpSpPr>
        <p:pic>
          <p:nvPicPr>
            <p:cNvPr id="9"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23" y="0"/>
              <a:ext cx="9099278" cy="7508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7934785" cy="7508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2" name="Title 1"/>
          <p:cNvSpPr>
            <a:spLocks noGrp="1"/>
          </p:cNvSpPr>
          <p:nvPr>
            <p:ph type="title"/>
          </p:nvPr>
        </p:nvSpPr>
        <p:spPr>
          <a:xfrm>
            <a:off x="457200" y="609600"/>
            <a:ext cx="8229600" cy="1066800"/>
          </a:xfrm>
        </p:spPr>
        <p:txBody>
          <a:bodyPr>
            <a:normAutofit/>
          </a:bodyPr>
          <a:lstStyle/>
          <a:p>
            <a:r>
              <a:rPr lang="en-US" dirty="0"/>
              <a:t>Jurisdiction Assessment</a:t>
            </a:r>
          </a:p>
        </p:txBody>
      </p:sp>
      <p:pic>
        <p:nvPicPr>
          <p:cNvPr id="7" name="Content Placeholder 6"/>
          <p:cNvPicPr>
            <a:picLocks noGrp="1" noChangeAspect="1"/>
          </p:cNvPicPr>
          <p:nvPr>
            <p:ph idx="1"/>
          </p:nvPr>
        </p:nvPicPr>
        <p:blipFill rotWithShape="1">
          <a:blip r:embed="rId4"/>
          <a:srcRect l="5200" r="6306"/>
          <a:stretch/>
        </p:blipFill>
        <p:spPr>
          <a:xfrm>
            <a:off x="228600" y="1360487"/>
            <a:ext cx="8779256" cy="5268913"/>
          </a:xfrm>
        </p:spPr>
      </p:pic>
      <p:pic>
        <p:nvPicPr>
          <p:cNvPr id="11" name="Picture 22"/>
          <p:cNvPicPr>
            <a:picLocks noChangeAspect="1" noChangeArrowheads="1"/>
          </p:cNvPicPr>
          <p:nvPr/>
        </p:nvPicPr>
        <p:blipFill rotWithShape="1">
          <a:blip r:embed="rId5">
            <a:extLst>
              <a:ext uri="{28A0092B-C50C-407E-A947-70E740481C1C}">
                <a14:useLocalDpi xmlns:a14="http://schemas.microsoft.com/office/drawing/2010/main" val="0"/>
              </a:ext>
            </a:extLst>
          </a:blip>
          <a:srcRect b="27669"/>
          <a:stretch/>
        </p:blipFill>
        <p:spPr bwMode="auto">
          <a:xfrm>
            <a:off x="136144" y="5045411"/>
            <a:ext cx="8964304" cy="7508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1749878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Urba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Grid">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23378</TotalTime>
  <Words>533</Words>
  <Application>Microsoft Office PowerPoint</Application>
  <PresentationFormat>On-screen Show (4:3)</PresentationFormat>
  <Paragraphs>119</Paragraphs>
  <Slides>15</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Calibri</vt:lpstr>
      <vt:lpstr>Franklin Gothic Medium</vt:lpstr>
      <vt:lpstr>Georgia</vt:lpstr>
      <vt:lpstr>Wingdings</vt:lpstr>
      <vt:lpstr>Wingdings 2</vt:lpstr>
      <vt:lpstr>Urban</vt:lpstr>
      <vt:lpstr>Grid</vt:lpstr>
      <vt:lpstr>The RNR Simulation Tool &amp; AB109 Programs</vt:lpstr>
      <vt:lpstr>Goals</vt:lpstr>
      <vt:lpstr>The RNR Simulation Tool</vt:lpstr>
      <vt:lpstr>PowerPoint Presentation</vt:lpstr>
      <vt:lpstr>The RNR Simulation Tool</vt:lpstr>
      <vt:lpstr>Program Assessment Domains</vt:lpstr>
      <vt:lpstr>Program Quality and Adherence to EBPs Matter</vt:lpstr>
      <vt:lpstr>PowerPoint Presentation</vt:lpstr>
      <vt:lpstr>Jurisdiction Assessment</vt:lpstr>
      <vt:lpstr>Jurisdiction Assessment</vt:lpstr>
      <vt:lpstr>Jurisdiction Assessment</vt:lpstr>
      <vt:lpstr>Final Notes</vt:lpstr>
      <vt:lpstr>Next Steps</vt:lpstr>
      <vt:lpstr>PowerPoint Presentation</vt:lpstr>
      <vt:lpstr>Thank you!  sdebussh@gmu.edu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Toronjo</dc:creator>
  <cp:lastModifiedBy>Grigsby, Janene, Probation</cp:lastModifiedBy>
  <cp:revision>241</cp:revision>
  <cp:lastPrinted>2019-12-12T23:33:52Z</cp:lastPrinted>
  <dcterms:created xsi:type="dcterms:W3CDTF">2013-11-04T20:51:15Z</dcterms:created>
  <dcterms:modified xsi:type="dcterms:W3CDTF">2021-01-15T02:00:19Z</dcterms:modified>
</cp:coreProperties>
</file>